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8"/>
  </p:notesMasterIdLst>
  <p:sldIdLst>
    <p:sldId id="256" r:id="rId2"/>
    <p:sldId id="259" r:id="rId3"/>
    <p:sldId id="283" r:id="rId4"/>
    <p:sldId id="261" r:id="rId5"/>
    <p:sldId id="260" r:id="rId6"/>
    <p:sldId id="271" r:id="rId7"/>
    <p:sldId id="279" r:id="rId8"/>
    <p:sldId id="270" r:id="rId9"/>
    <p:sldId id="274" r:id="rId10"/>
    <p:sldId id="273" r:id="rId11"/>
    <p:sldId id="272" r:id="rId12"/>
    <p:sldId id="284" r:id="rId13"/>
    <p:sldId id="275" r:id="rId14"/>
    <p:sldId id="285" r:id="rId15"/>
    <p:sldId id="269" r:id="rId16"/>
    <p:sldId id="276" r:id="rId17"/>
    <p:sldId id="277" r:id="rId18"/>
    <p:sldId id="262" r:id="rId19"/>
    <p:sldId id="263" r:id="rId20"/>
    <p:sldId id="280" r:id="rId21"/>
    <p:sldId id="281" r:id="rId22"/>
    <p:sldId id="287" r:id="rId23"/>
    <p:sldId id="282" r:id="rId24"/>
    <p:sldId id="288" r:id="rId25"/>
    <p:sldId id="289" r:id="rId26"/>
    <p:sldId id="290" r:id="rId27"/>
    <p:sldId id="291" r:id="rId28"/>
    <p:sldId id="293" r:id="rId29"/>
    <p:sldId id="294" r:id="rId30"/>
    <p:sldId id="299" r:id="rId31"/>
    <p:sldId id="292" r:id="rId32"/>
    <p:sldId id="297" r:id="rId33"/>
    <p:sldId id="296" r:id="rId34"/>
    <p:sldId id="298" r:id="rId35"/>
    <p:sldId id="295" r:id="rId36"/>
    <p:sldId id="27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16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A1B13-6C17-43D6-88D0-4D104A34EDBC}" v="14" dt="2022-07-20T16:39:46.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tteh, Daniel" userId="ae5efca7-fbed-4516-b0ca-59bc5bebdee8" providerId="ADAL" clId="{140A1B13-6C17-43D6-88D0-4D104A34EDBC}"/>
    <pc:docChg chg="undo custSel addSld modSld">
      <pc:chgData name="Tetteh, Daniel" userId="ae5efca7-fbed-4516-b0ca-59bc5bebdee8" providerId="ADAL" clId="{140A1B13-6C17-43D6-88D0-4D104A34EDBC}" dt="2022-07-20T16:39:49.343" v="403" actId="1076"/>
      <pc:docMkLst>
        <pc:docMk/>
      </pc:docMkLst>
      <pc:sldChg chg="modSp mod">
        <pc:chgData name="Tetteh, Daniel" userId="ae5efca7-fbed-4516-b0ca-59bc5bebdee8" providerId="ADAL" clId="{140A1B13-6C17-43D6-88D0-4D104A34EDBC}" dt="2022-07-20T15:21:27.701" v="150"/>
        <pc:sldMkLst>
          <pc:docMk/>
          <pc:sldMk cId="811081535" sldId="278"/>
        </pc:sldMkLst>
        <pc:spChg chg="mod">
          <ac:chgData name="Tetteh, Daniel" userId="ae5efca7-fbed-4516-b0ca-59bc5bebdee8" providerId="ADAL" clId="{140A1B13-6C17-43D6-88D0-4D104A34EDBC}" dt="2022-07-20T15:21:27.701" v="150"/>
          <ac:spMkLst>
            <pc:docMk/>
            <pc:sldMk cId="811081535" sldId="278"/>
            <ac:spMk id="6" creationId="{490CB988-707F-6084-8EBC-EEAB864293FE}"/>
          </ac:spMkLst>
        </pc:spChg>
      </pc:sldChg>
      <pc:sldChg chg="addSp modSp mod">
        <pc:chgData name="Tetteh, Daniel" userId="ae5efca7-fbed-4516-b0ca-59bc5bebdee8" providerId="ADAL" clId="{140A1B13-6C17-43D6-88D0-4D104A34EDBC}" dt="2022-07-20T16:39:16.604" v="400" actId="207"/>
        <pc:sldMkLst>
          <pc:docMk/>
          <pc:sldMk cId="1503300990" sldId="285"/>
        </pc:sldMkLst>
        <pc:spChg chg="add mod">
          <ac:chgData name="Tetteh, Daniel" userId="ae5efca7-fbed-4516-b0ca-59bc5bebdee8" providerId="ADAL" clId="{140A1B13-6C17-43D6-88D0-4D104A34EDBC}" dt="2022-07-20T16:39:16.604" v="400" actId="207"/>
          <ac:spMkLst>
            <pc:docMk/>
            <pc:sldMk cId="1503300990" sldId="285"/>
            <ac:spMk id="5" creationId="{0BFE629A-2801-7EA6-D806-249B50395A0A}"/>
          </ac:spMkLst>
        </pc:spChg>
      </pc:sldChg>
      <pc:sldChg chg="addSp modSp">
        <pc:chgData name="Tetteh, Daniel" userId="ae5efca7-fbed-4516-b0ca-59bc5bebdee8" providerId="ADAL" clId="{140A1B13-6C17-43D6-88D0-4D104A34EDBC}" dt="2022-07-20T16:39:32.322" v="401"/>
        <pc:sldMkLst>
          <pc:docMk/>
          <pc:sldMk cId="2581216153" sldId="288"/>
        </pc:sldMkLst>
        <pc:spChg chg="add mod">
          <ac:chgData name="Tetteh, Daniel" userId="ae5efca7-fbed-4516-b0ca-59bc5bebdee8" providerId="ADAL" clId="{140A1B13-6C17-43D6-88D0-4D104A34EDBC}" dt="2022-07-20T16:39:32.322" v="401"/>
          <ac:spMkLst>
            <pc:docMk/>
            <pc:sldMk cId="2581216153" sldId="288"/>
            <ac:spMk id="9" creationId="{EE0BEC66-E47E-5789-2604-B952A113D70B}"/>
          </ac:spMkLst>
        </pc:spChg>
      </pc:sldChg>
      <pc:sldChg chg="modSp mod">
        <pc:chgData name="Tetteh, Daniel" userId="ae5efca7-fbed-4516-b0ca-59bc5bebdee8" providerId="ADAL" clId="{140A1B13-6C17-43D6-88D0-4D104A34EDBC}" dt="2022-07-20T14:51:50.289" v="13" actId="1076"/>
        <pc:sldMkLst>
          <pc:docMk/>
          <pc:sldMk cId="2819916077" sldId="293"/>
        </pc:sldMkLst>
        <pc:picChg chg="mod">
          <ac:chgData name="Tetteh, Daniel" userId="ae5efca7-fbed-4516-b0ca-59bc5bebdee8" providerId="ADAL" clId="{140A1B13-6C17-43D6-88D0-4D104A34EDBC}" dt="2022-07-20T14:51:50.289" v="13" actId="1076"/>
          <ac:picMkLst>
            <pc:docMk/>
            <pc:sldMk cId="2819916077" sldId="293"/>
            <ac:picMk id="10" creationId="{00000000-0000-0000-0000-000000000000}"/>
          </ac:picMkLst>
        </pc:picChg>
      </pc:sldChg>
      <pc:sldChg chg="addSp modSp mod">
        <pc:chgData name="Tetteh, Daniel" userId="ae5efca7-fbed-4516-b0ca-59bc5bebdee8" providerId="ADAL" clId="{140A1B13-6C17-43D6-88D0-4D104A34EDBC}" dt="2022-07-20T16:39:49.343" v="403" actId="1076"/>
        <pc:sldMkLst>
          <pc:docMk/>
          <pc:sldMk cId="1285662153" sldId="294"/>
        </pc:sldMkLst>
        <pc:spChg chg="mod">
          <ac:chgData name="Tetteh, Daniel" userId="ae5efca7-fbed-4516-b0ca-59bc5bebdee8" providerId="ADAL" clId="{140A1B13-6C17-43D6-88D0-4D104A34EDBC}" dt="2022-07-20T15:02:37.771" v="22" actId="1076"/>
          <ac:spMkLst>
            <pc:docMk/>
            <pc:sldMk cId="1285662153" sldId="294"/>
            <ac:spMk id="6" creationId="{00000000-0000-0000-0000-000000000000}"/>
          </ac:spMkLst>
        </pc:spChg>
        <pc:spChg chg="add mod">
          <ac:chgData name="Tetteh, Daniel" userId="ae5efca7-fbed-4516-b0ca-59bc5bebdee8" providerId="ADAL" clId="{140A1B13-6C17-43D6-88D0-4D104A34EDBC}" dt="2022-07-20T16:39:49.343" v="403" actId="1076"/>
          <ac:spMkLst>
            <pc:docMk/>
            <pc:sldMk cId="1285662153" sldId="294"/>
            <ac:spMk id="7" creationId="{F05EB9C1-74D2-8CE1-B89C-DD51D6AE0DB3}"/>
          </ac:spMkLst>
        </pc:spChg>
        <pc:spChg chg="mod">
          <ac:chgData name="Tetteh, Daniel" userId="ae5efca7-fbed-4516-b0ca-59bc5bebdee8" providerId="ADAL" clId="{140A1B13-6C17-43D6-88D0-4D104A34EDBC}" dt="2022-07-20T15:40:17.156" v="290" actId="20577"/>
          <ac:spMkLst>
            <pc:docMk/>
            <pc:sldMk cId="1285662153" sldId="294"/>
            <ac:spMk id="8" creationId="{00000000-0000-0000-0000-000000000000}"/>
          </ac:spMkLst>
        </pc:spChg>
        <pc:picChg chg="mod">
          <ac:chgData name="Tetteh, Daniel" userId="ae5efca7-fbed-4516-b0ca-59bc5bebdee8" providerId="ADAL" clId="{140A1B13-6C17-43D6-88D0-4D104A34EDBC}" dt="2022-07-20T15:02:43.385" v="24" actId="14100"/>
          <ac:picMkLst>
            <pc:docMk/>
            <pc:sldMk cId="1285662153" sldId="294"/>
            <ac:picMk id="2" creationId="{00000000-0000-0000-0000-000000000000}"/>
          </ac:picMkLst>
        </pc:picChg>
        <pc:picChg chg="mod">
          <ac:chgData name="Tetteh, Daniel" userId="ae5efca7-fbed-4516-b0ca-59bc5bebdee8" providerId="ADAL" clId="{140A1B13-6C17-43D6-88D0-4D104A34EDBC}" dt="2022-07-20T15:02:22.179" v="17" actId="1076"/>
          <ac:picMkLst>
            <pc:docMk/>
            <pc:sldMk cId="1285662153" sldId="294"/>
            <ac:picMk id="9" creationId="{00000000-0000-0000-0000-000000000000}"/>
          </ac:picMkLst>
        </pc:picChg>
      </pc:sldChg>
      <pc:sldChg chg="modSp mod">
        <pc:chgData name="Tetteh, Daniel" userId="ae5efca7-fbed-4516-b0ca-59bc5bebdee8" providerId="ADAL" clId="{140A1B13-6C17-43D6-88D0-4D104A34EDBC}" dt="2022-07-20T15:55:06.778" v="323" actId="20577"/>
        <pc:sldMkLst>
          <pc:docMk/>
          <pc:sldMk cId="804346456" sldId="295"/>
        </pc:sldMkLst>
        <pc:spChg chg="mod">
          <ac:chgData name="Tetteh, Daniel" userId="ae5efca7-fbed-4516-b0ca-59bc5bebdee8" providerId="ADAL" clId="{140A1B13-6C17-43D6-88D0-4D104A34EDBC}" dt="2022-07-20T15:55:06.778" v="323" actId="20577"/>
          <ac:spMkLst>
            <pc:docMk/>
            <pc:sldMk cId="804346456" sldId="295"/>
            <ac:spMk id="4" creationId="{00000000-0000-0000-0000-000000000000}"/>
          </ac:spMkLst>
        </pc:spChg>
      </pc:sldChg>
      <pc:sldChg chg="modSp mod">
        <pc:chgData name="Tetteh, Daniel" userId="ae5efca7-fbed-4516-b0ca-59bc5bebdee8" providerId="ADAL" clId="{140A1B13-6C17-43D6-88D0-4D104A34EDBC}" dt="2022-07-20T15:28:03.346" v="278" actId="1076"/>
        <pc:sldMkLst>
          <pc:docMk/>
          <pc:sldMk cId="3930588393" sldId="296"/>
        </pc:sldMkLst>
        <pc:spChg chg="mod">
          <ac:chgData name="Tetteh, Daniel" userId="ae5efca7-fbed-4516-b0ca-59bc5bebdee8" providerId="ADAL" clId="{140A1B13-6C17-43D6-88D0-4D104A34EDBC}" dt="2022-07-20T15:27:56.792" v="276" actId="14100"/>
          <ac:spMkLst>
            <pc:docMk/>
            <pc:sldMk cId="3930588393" sldId="296"/>
            <ac:spMk id="12" creationId="{00000000-0000-0000-0000-000000000000}"/>
          </ac:spMkLst>
        </pc:spChg>
        <pc:picChg chg="mod">
          <ac:chgData name="Tetteh, Daniel" userId="ae5efca7-fbed-4516-b0ca-59bc5bebdee8" providerId="ADAL" clId="{140A1B13-6C17-43D6-88D0-4D104A34EDBC}" dt="2022-07-20T15:28:03.346" v="278" actId="1076"/>
          <ac:picMkLst>
            <pc:docMk/>
            <pc:sldMk cId="3930588393" sldId="296"/>
            <ac:picMk id="6" creationId="{00000000-0000-0000-0000-000000000000}"/>
          </ac:picMkLst>
        </pc:picChg>
      </pc:sldChg>
      <pc:sldChg chg="addSp delSp modSp mod">
        <pc:chgData name="Tetteh, Daniel" userId="ae5efca7-fbed-4516-b0ca-59bc5bebdee8" providerId="ADAL" clId="{140A1B13-6C17-43D6-88D0-4D104A34EDBC}" dt="2022-07-20T15:48:18.294" v="319" actId="1076"/>
        <pc:sldMkLst>
          <pc:docMk/>
          <pc:sldMk cId="2634820035" sldId="298"/>
        </pc:sldMkLst>
        <pc:spChg chg="add mod">
          <ac:chgData name="Tetteh, Daniel" userId="ae5efca7-fbed-4516-b0ca-59bc5bebdee8" providerId="ADAL" clId="{140A1B13-6C17-43D6-88D0-4D104A34EDBC}" dt="2022-07-20T15:46:13.687" v="292" actId="207"/>
          <ac:spMkLst>
            <pc:docMk/>
            <pc:sldMk cId="2634820035" sldId="298"/>
            <ac:spMk id="4" creationId="{F9A7575E-1C0B-6650-6BC6-DE1BCEAEA569}"/>
          </ac:spMkLst>
        </pc:spChg>
        <pc:spChg chg="add mod">
          <ac:chgData name="Tetteh, Daniel" userId="ae5efca7-fbed-4516-b0ca-59bc5bebdee8" providerId="ADAL" clId="{140A1B13-6C17-43D6-88D0-4D104A34EDBC}" dt="2022-07-20T15:46:40.269" v="298" actId="1076"/>
          <ac:spMkLst>
            <pc:docMk/>
            <pc:sldMk cId="2634820035" sldId="298"/>
            <ac:spMk id="11" creationId="{F33A7390-1E1A-569F-85A1-79AC2840B83B}"/>
          </ac:spMkLst>
        </pc:spChg>
        <pc:spChg chg="add mod">
          <ac:chgData name="Tetteh, Daniel" userId="ae5efca7-fbed-4516-b0ca-59bc5bebdee8" providerId="ADAL" clId="{140A1B13-6C17-43D6-88D0-4D104A34EDBC}" dt="2022-07-20T15:47:01.819" v="300" actId="1076"/>
          <ac:spMkLst>
            <pc:docMk/>
            <pc:sldMk cId="2634820035" sldId="298"/>
            <ac:spMk id="12" creationId="{AFCE532B-F28D-7DA2-68FE-2CADFFB56C72}"/>
          </ac:spMkLst>
        </pc:spChg>
        <pc:spChg chg="add mod">
          <ac:chgData name="Tetteh, Daniel" userId="ae5efca7-fbed-4516-b0ca-59bc5bebdee8" providerId="ADAL" clId="{140A1B13-6C17-43D6-88D0-4D104A34EDBC}" dt="2022-07-20T15:47:15.803" v="303" actId="14100"/>
          <ac:spMkLst>
            <pc:docMk/>
            <pc:sldMk cId="2634820035" sldId="298"/>
            <ac:spMk id="13" creationId="{808AE230-3E46-AF1A-0807-51A4BFA0BA31}"/>
          </ac:spMkLst>
        </pc:spChg>
        <pc:spChg chg="add mod">
          <ac:chgData name="Tetteh, Daniel" userId="ae5efca7-fbed-4516-b0ca-59bc5bebdee8" providerId="ADAL" clId="{140A1B13-6C17-43D6-88D0-4D104A34EDBC}" dt="2022-07-20T15:47:25.904" v="305" actId="1076"/>
          <ac:spMkLst>
            <pc:docMk/>
            <pc:sldMk cId="2634820035" sldId="298"/>
            <ac:spMk id="14" creationId="{BA7C5932-D3FE-C592-E890-5697BB3BB483}"/>
          </ac:spMkLst>
        </pc:spChg>
        <pc:spChg chg="add mod">
          <ac:chgData name="Tetteh, Daniel" userId="ae5efca7-fbed-4516-b0ca-59bc5bebdee8" providerId="ADAL" clId="{140A1B13-6C17-43D6-88D0-4D104A34EDBC}" dt="2022-07-20T15:47:32.181" v="307" actId="1076"/>
          <ac:spMkLst>
            <pc:docMk/>
            <pc:sldMk cId="2634820035" sldId="298"/>
            <ac:spMk id="15" creationId="{A8139E92-50A2-D956-E442-D705119B24D0}"/>
          </ac:spMkLst>
        </pc:spChg>
        <pc:spChg chg="add mod">
          <ac:chgData name="Tetteh, Daniel" userId="ae5efca7-fbed-4516-b0ca-59bc5bebdee8" providerId="ADAL" clId="{140A1B13-6C17-43D6-88D0-4D104A34EDBC}" dt="2022-07-20T15:47:40.873" v="309" actId="1076"/>
          <ac:spMkLst>
            <pc:docMk/>
            <pc:sldMk cId="2634820035" sldId="298"/>
            <ac:spMk id="16" creationId="{0D1BA09D-AC2C-C677-4128-812F02C4209A}"/>
          </ac:spMkLst>
        </pc:spChg>
        <pc:spChg chg="add mod">
          <ac:chgData name="Tetteh, Daniel" userId="ae5efca7-fbed-4516-b0ca-59bc5bebdee8" providerId="ADAL" clId="{140A1B13-6C17-43D6-88D0-4D104A34EDBC}" dt="2022-07-20T15:48:18.294" v="319" actId="1076"/>
          <ac:spMkLst>
            <pc:docMk/>
            <pc:sldMk cId="2634820035" sldId="298"/>
            <ac:spMk id="17" creationId="{EA49967A-D267-566B-A5B2-2B4BD98F2B53}"/>
          </ac:spMkLst>
        </pc:spChg>
        <pc:spChg chg="add del mod">
          <ac:chgData name="Tetteh, Daniel" userId="ae5efca7-fbed-4516-b0ca-59bc5bebdee8" providerId="ADAL" clId="{140A1B13-6C17-43D6-88D0-4D104A34EDBC}" dt="2022-07-20T15:48:06.276" v="314" actId="478"/>
          <ac:spMkLst>
            <pc:docMk/>
            <pc:sldMk cId="2634820035" sldId="298"/>
            <ac:spMk id="18" creationId="{468AF7BB-BB9E-858B-9F74-44018BB03137}"/>
          </ac:spMkLst>
        </pc:spChg>
        <pc:picChg chg="mod">
          <ac:chgData name="Tetteh, Daniel" userId="ae5efca7-fbed-4516-b0ca-59bc5bebdee8" providerId="ADAL" clId="{140A1B13-6C17-43D6-88D0-4D104A34EDBC}" dt="2022-07-20T15:48:14.571" v="318" actId="1076"/>
          <ac:picMkLst>
            <pc:docMk/>
            <pc:sldMk cId="2634820035" sldId="298"/>
            <ac:picMk id="7" creationId="{00000000-0000-0000-0000-000000000000}"/>
          </ac:picMkLst>
        </pc:picChg>
        <pc:picChg chg="add del mod">
          <ac:chgData name="Tetteh, Daniel" userId="ae5efca7-fbed-4516-b0ca-59bc5bebdee8" providerId="ADAL" clId="{140A1B13-6C17-43D6-88D0-4D104A34EDBC}" dt="2022-07-20T15:46:21.053" v="294"/>
          <ac:picMkLst>
            <pc:docMk/>
            <pc:sldMk cId="2634820035" sldId="298"/>
            <ac:picMk id="10" creationId="{5936E552-17C1-C586-7283-1B2C5BD6A6F6}"/>
          </ac:picMkLst>
        </pc:picChg>
      </pc:sldChg>
      <pc:sldChg chg="addSp delSp modSp add mod">
        <pc:chgData name="Tetteh, Daniel" userId="ae5efca7-fbed-4516-b0ca-59bc5bebdee8" providerId="ADAL" clId="{140A1B13-6C17-43D6-88D0-4D104A34EDBC}" dt="2022-07-20T15:27:11.208" v="275" actId="1076"/>
        <pc:sldMkLst>
          <pc:docMk/>
          <pc:sldMk cId="3145973809" sldId="299"/>
        </pc:sldMkLst>
        <pc:spChg chg="del">
          <ac:chgData name="Tetteh, Daniel" userId="ae5efca7-fbed-4516-b0ca-59bc5bebdee8" providerId="ADAL" clId="{140A1B13-6C17-43D6-88D0-4D104A34EDBC}" dt="2022-07-20T15:13:05.927" v="30" actId="478"/>
          <ac:spMkLst>
            <pc:docMk/>
            <pc:sldMk cId="3145973809" sldId="299"/>
            <ac:spMk id="6" creationId="{00000000-0000-0000-0000-000000000000}"/>
          </ac:spMkLst>
        </pc:spChg>
        <pc:spChg chg="add mod">
          <ac:chgData name="Tetteh, Daniel" userId="ae5efca7-fbed-4516-b0ca-59bc5bebdee8" providerId="ADAL" clId="{140A1B13-6C17-43D6-88D0-4D104A34EDBC}" dt="2022-07-20T15:27:11.208" v="275" actId="1076"/>
          <ac:spMkLst>
            <pc:docMk/>
            <pc:sldMk cId="3145973809" sldId="299"/>
            <ac:spMk id="7" creationId="{EAC54FFA-76CE-7007-DC60-3913885C45A7}"/>
          </ac:spMkLst>
        </pc:spChg>
        <pc:spChg chg="del mod">
          <ac:chgData name="Tetteh, Daniel" userId="ae5efca7-fbed-4516-b0ca-59bc5bebdee8" providerId="ADAL" clId="{140A1B13-6C17-43D6-88D0-4D104A34EDBC}" dt="2022-07-20T15:13:03.710" v="29" actId="478"/>
          <ac:spMkLst>
            <pc:docMk/>
            <pc:sldMk cId="3145973809" sldId="299"/>
            <ac:spMk id="8" creationId="{00000000-0000-0000-0000-000000000000}"/>
          </ac:spMkLst>
        </pc:spChg>
        <pc:picChg chg="del">
          <ac:chgData name="Tetteh, Daniel" userId="ae5efca7-fbed-4516-b0ca-59bc5bebdee8" providerId="ADAL" clId="{140A1B13-6C17-43D6-88D0-4D104A34EDBC}" dt="2022-07-20T15:13:01.585" v="27" actId="478"/>
          <ac:picMkLst>
            <pc:docMk/>
            <pc:sldMk cId="3145973809" sldId="299"/>
            <ac:picMk id="2" creationId="{00000000-0000-0000-0000-000000000000}"/>
          </ac:picMkLst>
        </pc:picChg>
        <pc:picChg chg="add mod">
          <ac:chgData name="Tetteh, Daniel" userId="ae5efca7-fbed-4516-b0ca-59bc5bebdee8" providerId="ADAL" clId="{140A1B13-6C17-43D6-88D0-4D104A34EDBC}" dt="2022-07-20T15:18:17.211" v="37" actId="1076"/>
          <ac:picMkLst>
            <pc:docMk/>
            <pc:sldMk cId="3145973809" sldId="299"/>
            <ac:picMk id="5" creationId="{C770740D-408C-EC2B-B768-18CC69EE15E1}"/>
          </ac:picMkLst>
        </pc:picChg>
        <pc:picChg chg="del">
          <ac:chgData name="Tetteh, Daniel" userId="ae5efca7-fbed-4516-b0ca-59bc5bebdee8" providerId="ADAL" clId="{140A1B13-6C17-43D6-88D0-4D104A34EDBC}" dt="2022-07-20T15:13:00.821" v="26" actId="478"/>
          <ac:picMkLst>
            <pc:docMk/>
            <pc:sldMk cId="3145973809" sldId="299"/>
            <ac:picMk id="9"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14048B-2206-42E9-8A63-38B49B6DDC72}" type="doc">
      <dgm:prSet loTypeId="urn:microsoft.com/office/officeart/2005/8/layout/vProcess5" loCatId="process" qsTypeId="urn:microsoft.com/office/officeart/2005/8/quickstyle/3d1" qsCatId="3D" csTypeId="urn:microsoft.com/office/officeart/2005/8/colors/accent1_2" csCatId="accent1" phldr="1"/>
      <dgm:spPr/>
      <dgm:t>
        <a:bodyPr/>
        <a:lstStyle/>
        <a:p>
          <a:endParaRPr lang="en-US"/>
        </a:p>
      </dgm:t>
    </dgm:pt>
    <dgm:pt modelId="{7885FB46-4643-4D1F-ACE2-8D5034C55571}">
      <dgm:prSet phldrT="[Text]"/>
      <dgm:spPr>
        <a:solidFill>
          <a:schemeClr val="accent2">
            <a:lumMod val="75000"/>
          </a:schemeClr>
        </a:solidFill>
      </dgm:spPr>
      <dgm:t>
        <a:bodyPr/>
        <a:lstStyle/>
        <a:p>
          <a:r>
            <a:rPr lang="en-US" b="1" dirty="0"/>
            <a:t>Data Acquisition and Description </a:t>
          </a:r>
          <a:endParaRPr lang="en-US" dirty="0"/>
        </a:p>
      </dgm:t>
    </dgm:pt>
    <dgm:pt modelId="{A8924E66-24BE-4679-9D59-1B8228AAC1A8}" type="parTrans" cxnId="{DD56BDC1-9C69-4793-ABE8-18D8A36EEF90}">
      <dgm:prSet/>
      <dgm:spPr/>
      <dgm:t>
        <a:bodyPr/>
        <a:lstStyle/>
        <a:p>
          <a:endParaRPr lang="en-US"/>
        </a:p>
      </dgm:t>
    </dgm:pt>
    <dgm:pt modelId="{12CACA82-9975-4843-85D4-B2F5AD80D660}" type="sibTrans" cxnId="{DD56BDC1-9C69-4793-ABE8-18D8A36EEF90}">
      <dgm:prSet/>
      <dgm:spPr/>
      <dgm:t>
        <a:bodyPr/>
        <a:lstStyle/>
        <a:p>
          <a:endParaRPr lang="en-US"/>
        </a:p>
      </dgm:t>
    </dgm:pt>
    <dgm:pt modelId="{06DB01E4-9ED0-4418-A64C-DE254EEDEE39}">
      <dgm:prSet phldrT="[Text]"/>
      <dgm:spPr>
        <a:solidFill>
          <a:schemeClr val="accent3">
            <a:lumMod val="75000"/>
          </a:schemeClr>
        </a:solidFill>
      </dgm:spPr>
      <dgm:t>
        <a:bodyPr/>
        <a:lstStyle/>
        <a:p>
          <a:r>
            <a:rPr lang="en-US" b="1" dirty="0"/>
            <a:t>Data Exploration and Preparation </a:t>
          </a:r>
          <a:r>
            <a:rPr lang="en-US" dirty="0"/>
            <a:t>(i.e. identification of trends and patterns, handling missing values and outlier detection and handling, scaling) </a:t>
          </a:r>
        </a:p>
      </dgm:t>
    </dgm:pt>
    <dgm:pt modelId="{2FE33285-ED41-4CD3-8833-88DA5CC338F4}" type="parTrans" cxnId="{B9EF6EA2-525E-454B-915C-57C00288060A}">
      <dgm:prSet/>
      <dgm:spPr/>
      <dgm:t>
        <a:bodyPr/>
        <a:lstStyle/>
        <a:p>
          <a:endParaRPr lang="en-US"/>
        </a:p>
      </dgm:t>
    </dgm:pt>
    <dgm:pt modelId="{434155B7-F7E7-4258-AD7E-89D49B8DC0CA}" type="sibTrans" cxnId="{B9EF6EA2-525E-454B-915C-57C00288060A}">
      <dgm:prSet/>
      <dgm:spPr/>
      <dgm:t>
        <a:bodyPr/>
        <a:lstStyle/>
        <a:p>
          <a:endParaRPr lang="en-US"/>
        </a:p>
      </dgm:t>
    </dgm:pt>
    <dgm:pt modelId="{C7834E36-19DB-409E-B91C-69D51AB5C748}">
      <dgm:prSet phldrT="[Text]"/>
      <dgm:spPr>
        <a:solidFill>
          <a:schemeClr val="accent4">
            <a:lumMod val="75000"/>
          </a:schemeClr>
        </a:solidFill>
      </dgm:spPr>
      <dgm:t>
        <a:bodyPr/>
        <a:lstStyle/>
        <a:p>
          <a:r>
            <a:rPr lang="en-US" b="1" dirty="0"/>
            <a:t>Unsupervised Learning- </a:t>
          </a:r>
          <a:r>
            <a:rPr lang="en-US" dirty="0"/>
            <a:t>Classification (KMeans and Hierarchical Clustering)</a:t>
          </a:r>
        </a:p>
      </dgm:t>
    </dgm:pt>
    <dgm:pt modelId="{287B36BB-B34A-4CAA-B0FE-036636D8D410}" type="parTrans" cxnId="{4EBD9C50-20E2-42F2-BCD1-D707F1458EE9}">
      <dgm:prSet/>
      <dgm:spPr/>
      <dgm:t>
        <a:bodyPr/>
        <a:lstStyle/>
        <a:p>
          <a:endParaRPr lang="en-US"/>
        </a:p>
      </dgm:t>
    </dgm:pt>
    <dgm:pt modelId="{BC5B3D5D-8C58-426D-9225-22DB22DB1733}" type="sibTrans" cxnId="{4EBD9C50-20E2-42F2-BCD1-D707F1458EE9}">
      <dgm:prSet/>
      <dgm:spPr/>
      <dgm:t>
        <a:bodyPr/>
        <a:lstStyle/>
        <a:p>
          <a:endParaRPr lang="en-US"/>
        </a:p>
      </dgm:t>
    </dgm:pt>
    <dgm:pt modelId="{2CD173D5-0B93-4F20-8A20-123E843BF51A}">
      <dgm:prSet phldrT="[Text]"/>
      <dgm:spPr>
        <a:solidFill>
          <a:schemeClr val="accent6"/>
        </a:solidFill>
      </dgm:spPr>
      <dgm:t>
        <a:bodyPr/>
        <a:lstStyle/>
        <a:p>
          <a:r>
            <a:rPr lang="en-US" b="1" dirty="0"/>
            <a:t>Supervised Learning</a:t>
          </a:r>
          <a:r>
            <a:rPr lang="en-US" dirty="0"/>
            <a:t>-Regression (Linear Regression, SVM, KNN, Random Forest)</a:t>
          </a:r>
        </a:p>
      </dgm:t>
    </dgm:pt>
    <dgm:pt modelId="{42574294-65AD-4393-981B-6DBB2C1A5BE9}" type="parTrans" cxnId="{87108973-4C31-4A63-8F10-AB6278CB16E0}">
      <dgm:prSet/>
      <dgm:spPr/>
      <dgm:t>
        <a:bodyPr/>
        <a:lstStyle/>
        <a:p>
          <a:endParaRPr lang="en-US"/>
        </a:p>
      </dgm:t>
    </dgm:pt>
    <dgm:pt modelId="{9345E554-5887-41DD-88F1-0105CE17C4F2}" type="sibTrans" cxnId="{87108973-4C31-4A63-8F10-AB6278CB16E0}">
      <dgm:prSet/>
      <dgm:spPr/>
      <dgm:t>
        <a:bodyPr/>
        <a:lstStyle/>
        <a:p>
          <a:endParaRPr lang="en-US"/>
        </a:p>
      </dgm:t>
    </dgm:pt>
    <dgm:pt modelId="{BA32AC8E-3257-41E0-92C0-B218BF867B30}">
      <dgm:prSet phldrT="[Text]"/>
      <dgm:spPr>
        <a:solidFill>
          <a:schemeClr val="accent1">
            <a:lumMod val="75000"/>
          </a:schemeClr>
        </a:solidFill>
      </dgm:spPr>
      <dgm:t>
        <a:bodyPr/>
        <a:lstStyle/>
        <a:p>
          <a:r>
            <a:rPr lang="en-US" b="1" dirty="0"/>
            <a:t>Comparison of Results and Conclusions</a:t>
          </a:r>
        </a:p>
      </dgm:t>
    </dgm:pt>
    <dgm:pt modelId="{33606E23-F01D-4FC6-BB78-99D29A9E3F1E}" type="parTrans" cxnId="{E0B1BFE1-287B-4F4C-89F0-E7D950DA9FA2}">
      <dgm:prSet/>
      <dgm:spPr/>
      <dgm:t>
        <a:bodyPr/>
        <a:lstStyle/>
        <a:p>
          <a:endParaRPr lang="en-US"/>
        </a:p>
      </dgm:t>
    </dgm:pt>
    <dgm:pt modelId="{FACC5C76-3C56-417A-8059-3907DBF51CDC}" type="sibTrans" cxnId="{E0B1BFE1-287B-4F4C-89F0-E7D950DA9FA2}">
      <dgm:prSet/>
      <dgm:spPr/>
      <dgm:t>
        <a:bodyPr/>
        <a:lstStyle/>
        <a:p>
          <a:endParaRPr lang="en-US"/>
        </a:p>
      </dgm:t>
    </dgm:pt>
    <dgm:pt modelId="{90EEC442-B0C1-4420-811E-6926A3FB93F3}" type="pres">
      <dgm:prSet presAssocID="{9114048B-2206-42E9-8A63-38B49B6DDC72}" presName="outerComposite" presStyleCnt="0">
        <dgm:presLayoutVars>
          <dgm:chMax val="5"/>
          <dgm:dir/>
          <dgm:resizeHandles val="exact"/>
        </dgm:presLayoutVars>
      </dgm:prSet>
      <dgm:spPr/>
    </dgm:pt>
    <dgm:pt modelId="{F8B5C0C7-EA19-4182-90D4-08DFE4704F7F}" type="pres">
      <dgm:prSet presAssocID="{9114048B-2206-42E9-8A63-38B49B6DDC72}" presName="dummyMaxCanvas" presStyleCnt="0">
        <dgm:presLayoutVars/>
      </dgm:prSet>
      <dgm:spPr/>
    </dgm:pt>
    <dgm:pt modelId="{94CC8C60-E6D2-4D2C-AB9C-41E6D2AC1F91}" type="pres">
      <dgm:prSet presAssocID="{9114048B-2206-42E9-8A63-38B49B6DDC72}" presName="FiveNodes_1" presStyleLbl="node1" presStyleIdx="0" presStyleCnt="5">
        <dgm:presLayoutVars>
          <dgm:bulletEnabled val="1"/>
        </dgm:presLayoutVars>
      </dgm:prSet>
      <dgm:spPr/>
    </dgm:pt>
    <dgm:pt modelId="{4FB6D602-B7C1-44CB-B792-31886E599A80}" type="pres">
      <dgm:prSet presAssocID="{9114048B-2206-42E9-8A63-38B49B6DDC72}" presName="FiveNodes_2" presStyleLbl="node1" presStyleIdx="1" presStyleCnt="5">
        <dgm:presLayoutVars>
          <dgm:bulletEnabled val="1"/>
        </dgm:presLayoutVars>
      </dgm:prSet>
      <dgm:spPr/>
    </dgm:pt>
    <dgm:pt modelId="{A90E2C1F-E052-4A89-9F24-34DF32F8E390}" type="pres">
      <dgm:prSet presAssocID="{9114048B-2206-42E9-8A63-38B49B6DDC72}" presName="FiveNodes_3" presStyleLbl="node1" presStyleIdx="2" presStyleCnt="5">
        <dgm:presLayoutVars>
          <dgm:bulletEnabled val="1"/>
        </dgm:presLayoutVars>
      </dgm:prSet>
      <dgm:spPr/>
    </dgm:pt>
    <dgm:pt modelId="{05EC455B-DD8F-4AD4-B204-366CB44FC647}" type="pres">
      <dgm:prSet presAssocID="{9114048B-2206-42E9-8A63-38B49B6DDC72}" presName="FiveNodes_4" presStyleLbl="node1" presStyleIdx="3" presStyleCnt="5">
        <dgm:presLayoutVars>
          <dgm:bulletEnabled val="1"/>
        </dgm:presLayoutVars>
      </dgm:prSet>
      <dgm:spPr/>
    </dgm:pt>
    <dgm:pt modelId="{185994ED-B88C-46A0-90C4-9A0F5B274894}" type="pres">
      <dgm:prSet presAssocID="{9114048B-2206-42E9-8A63-38B49B6DDC72}" presName="FiveNodes_5" presStyleLbl="node1" presStyleIdx="4" presStyleCnt="5" custScaleY="107173" custLinFactNeighborX="344" custLinFactNeighborY="11638">
        <dgm:presLayoutVars>
          <dgm:bulletEnabled val="1"/>
        </dgm:presLayoutVars>
      </dgm:prSet>
      <dgm:spPr/>
    </dgm:pt>
    <dgm:pt modelId="{574E54A3-1091-4CCC-84DA-E478A79BF857}" type="pres">
      <dgm:prSet presAssocID="{9114048B-2206-42E9-8A63-38B49B6DDC72}" presName="FiveConn_1-2" presStyleLbl="fgAccFollowNode1" presStyleIdx="0" presStyleCnt="4">
        <dgm:presLayoutVars>
          <dgm:bulletEnabled val="1"/>
        </dgm:presLayoutVars>
      </dgm:prSet>
      <dgm:spPr/>
    </dgm:pt>
    <dgm:pt modelId="{AA67DD79-F485-4279-AEFC-E09EEF99530A}" type="pres">
      <dgm:prSet presAssocID="{9114048B-2206-42E9-8A63-38B49B6DDC72}" presName="FiveConn_2-3" presStyleLbl="fgAccFollowNode1" presStyleIdx="1" presStyleCnt="4">
        <dgm:presLayoutVars>
          <dgm:bulletEnabled val="1"/>
        </dgm:presLayoutVars>
      </dgm:prSet>
      <dgm:spPr/>
    </dgm:pt>
    <dgm:pt modelId="{876034EE-9BA8-40E4-920B-F8E1E925B761}" type="pres">
      <dgm:prSet presAssocID="{9114048B-2206-42E9-8A63-38B49B6DDC72}" presName="FiveConn_3-4" presStyleLbl="fgAccFollowNode1" presStyleIdx="2" presStyleCnt="4">
        <dgm:presLayoutVars>
          <dgm:bulletEnabled val="1"/>
        </dgm:presLayoutVars>
      </dgm:prSet>
      <dgm:spPr/>
    </dgm:pt>
    <dgm:pt modelId="{43C37A09-8DF3-4439-9822-63177E1FCDFB}" type="pres">
      <dgm:prSet presAssocID="{9114048B-2206-42E9-8A63-38B49B6DDC72}" presName="FiveConn_4-5" presStyleLbl="fgAccFollowNode1" presStyleIdx="3" presStyleCnt="4">
        <dgm:presLayoutVars>
          <dgm:bulletEnabled val="1"/>
        </dgm:presLayoutVars>
      </dgm:prSet>
      <dgm:spPr/>
    </dgm:pt>
    <dgm:pt modelId="{D7D17008-FBB8-43A2-8BB9-CD3BCD5D0E53}" type="pres">
      <dgm:prSet presAssocID="{9114048B-2206-42E9-8A63-38B49B6DDC72}" presName="FiveNodes_1_text" presStyleLbl="node1" presStyleIdx="4" presStyleCnt="5">
        <dgm:presLayoutVars>
          <dgm:bulletEnabled val="1"/>
        </dgm:presLayoutVars>
      </dgm:prSet>
      <dgm:spPr/>
    </dgm:pt>
    <dgm:pt modelId="{522FF0BD-3175-4296-AB14-FC70F5E90A5F}" type="pres">
      <dgm:prSet presAssocID="{9114048B-2206-42E9-8A63-38B49B6DDC72}" presName="FiveNodes_2_text" presStyleLbl="node1" presStyleIdx="4" presStyleCnt="5">
        <dgm:presLayoutVars>
          <dgm:bulletEnabled val="1"/>
        </dgm:presLayoutVars>
      </dgm:prSet>
      <dgm:spPr/>
    </dgm:pt>
    <dgm:pt modelId="{EE15E5D3-B3CD-4F8F-B035-C6E230B5D5A7}" type="pres">
      <dgm:prSet presAssocID="{9114048B-2206-42E9-8A63-38B49B6DDC72}" presName="FiveNodes_3_text" presStyleLbl="node1" presStyleIdx="4" presStyleCnt="5">
        <dgm:presLayoutVars>
          <dgm:bulletEnabled val="1"/>
        </dgm:presLayoutVars>
      </dgm:prSet>
      <dgm:spPr/>
    </dgm:pt>
    <dgm:pt modelId="{75AC1715-3042-4AB5-AD71-C60CF57AFE21}" type="pres">
      <dgm:prSet presAssocID="{9114048B-2206-42E9-8A63-38B49B6DDC72}" presName="FiveNodes_4_text" presStyleLbl="node1" presStyleIdx="4" presStyleCnt="5">
        <dgm:presLayoutVars>
          <dgm:bulletEnabled val="1"/>
        </dgm:presLayoutVars>
      </dgm:prSet>
      <dgm:spPr/>
    </dgm:pt>
    <dgm:pt modelId="{38700A02-FCCD-4FDC-8EC8-ACB03FFD6D04}" type="pres">
      <dgm:prSet presAssocID="{9114048B-2206-42E9-8A63-38B49B6DDC72}" presName="FiveNodes_5_text" presStyleLbl="node1" presStyleIdx="4" presStyleCnt="5">
        <dgm:presLayoutVars>
          <dgm:bulletEnabled val="1"/>
        </dgm:presLayoutVars>
      </dgm:prSet>
      <dgm:spPr/>
    </dgm:pt>
  </dgm:ptLst>
  <dgm:cxnLst>
    <dgm:cxn modelId="{15954802-912B-4613-A047-62915B3F3D2B}" type="presOf" srcId="{BA32AC8E-3257-41E0-92C0-B218BF867B30}" destId="{185994ED-B88C-46A0-90C4-9A0F5B274894}" srcOrd="0" destOrd="0" presId="urn:microsoft.com/office/officeart/2005/8/layout/vProcess5"/>
    <dgm:cxn modelId="{23D6440C-D5AB-4D81-AC58-399AEDA28B15}" type="presOf" srcId="{7885FB46-4643-4D1F-ACE2-8D5034C55571}" destId="{D7D17008-FBB8-43A2-8BB9-CD3BCD5D0E53}" srcOrd="1" destOrd="0" presId="urn:microsoft.com/office/officeart/2005/8/layout/vProcess5"/>
    <dgm:cxn modelId="{406F230E-BB70-4493-9738-C70DBF8FCEF0}" type="presOf" srcId="{06DB01E4-9ED0-4418-A64C-DE254EEDEE39}" destId="{4FB6D602-B7C1-44CB-B792-31886E599A80}" srcOrd="0" destOrd="0" presId="urn:microsoft.com/office/officeart/2005/8/layout/vProcess5"/>
    <dgm:cxn modelId="{ABF42A10-6305-4590-9177-DC36F6A805CA}" type="presOf" srcId="{BC5B3D5D-8C58-426D-9225-22DB22DB1733}" destId="{876034EE-9BA8-40E4-920B-F8E1E925B761}" srcOrd="0" destOrd="0" presId="urn:microsoft.com/office/officeart/2005/8/layout/vProcess5"/>
    <dgm:cxn modelId="{048E7942-73AF-4557-A127-55426A0511A9}" type="presOf" srcId="{C7834E36-19DB-409E-B91C-69D51AB5C748}" destId="{EE15E5D3-B3CD-4F8F-B035-C6E230B5D5A7}" srcOrd="1" destOrd="0" presId="urn:microsoft.com/office/officeart/2005/8/layout/vProcess5"/>
    <dgm:cxn modelId="{0777946A-D3E2-48E5-9E4D-A8E62B479966}" type="presOf" srcId="{9114048B-2206-42E9-8A63-38B49B6DDC72}" destId="{90EEC442-B0C1-4420-811E-6926A3FB93F3}" srcOrd="0" destOrd="0" presId="urn:microsoft.com/office/officeart/2005/8/layout/vProcess5"/>
    <dgm:cxn modelId="{4EBD9C50-20E2-42F2-BCD1-D707F1458EE9}" srcId="{9114048B-2206-42E9-8A63-38B49B6DDC72}" destId="{C7834E36-19DB-409E-B91C-69D51AB5C748}" srcOrd="2" destOrd="0" parTransId="{287B36BB-B34A-4CAA-B0FE-036636D8D410}" sibTransId="{BC5B3D5D-8C58-426D-9225-22DB22DB1733}"/>
    <dgm:cxn modelId="{87108973-4C31-4A63-8F10-AB6278CB16E0}" srcId="{9114048B-2206-42E9-8A63-38B49B6DDC72}" destId="{2CD173D5-0B93-4F20-8A20-123E843BF51A}" srcOrd="3" destOrd="0" parTransId="{42574294-65AD-4393-981B-6DBB2C1A5BE9}" sibTransId="{9345E554-5887-41DD-88F1-0105CE17C4F2}"/>
    <dgm:cxn modelId="{64894455-EF05-4B32-8547-FF2F36AD3138}" type="presOf" srcId="{434155B7-F7E7-4258-AD7E-89D49B8DC0CA}" destId="{AA67DD79-F485-4279-AEFC-E09EEF99530A}" srcOrd="0" destOrd="0" presId="urn:microsoft.com/office/officeart/2005/8/layout/vProcess5"/>
    <dgm:cxn modelId="{7B96DD7F-BF6F-4DC4-A8B6-D71C1D73C95A}" type="presOf" srcId="{06DB01E4-9ED0-4418-A64C-DE254EEDEE39}" destId="{522FF0BD-3175-4296-AB14-FC70F5E90A5F}" srcOrd="1" destOrd="0" presId="urn:microsoft.com/office/officeart/2005/8/layout/vProcess5"/>
    <dgm:cxn modelId="{B98BE97F-FBAB-4F2A-9B6B-FF06AD67C1AB}" type="presOf" srcId="{2CD173D5-0B93-4F20-8A20-123E843BF51A}" destId="{05EC455B-DD8F-4AD4-B204-366CB44FC647}" srcOrd="0" destOrd="0" presId="urn:microsoft.com/office/officeart/2005/8/layout/vProcess5"/>
    <dgm:cxn modelId="{DDB22992-712E-40B0-B048-C4BD6748D59C}" type="presOf" srcId="{BA32AC8E-3257-41E0-92C0-B218BF867B30}" destId="{38700A02-FCCD-4FDC-8EC8-ACB03FFD6D04}" srcOrd="1" destOrd="0" presId="urn:microsoft.com/office/officeart/2005/8/layout/vProcess5"/>
    <dgm:cxn modelId="{BD38C19B-3C52-4F03-8679-E45F1D1CC7BC}" type="presOf" srcId="{9345E554-5887-41DD-88F1-0105CE17C4F2}" destId="{43C37A09-8DF3-4439-9822-63177E1FCDFB}" srcOrd="0" destOrd="0" presId="urn:microsoft.com/office/officeart/2005/8/layout/vProcess5"/>
    <dgm:cxn modelId="{9E0E9A9E-2E47-4CAF-A978-CBD1170BD7ED}" type="presOf" srcId="{C7834E36-19DB-409E-B91C-69D51AB5C748}" destId="{A90E2C1F-E052-4A89-9F24-34DF32F8E390}" srcOrd="0" destOrd="0" presId="urn:microsoft.com/office/officeart/2005/8/layout/vProcess5"/>
    <dgm:cxn modelId="{B9EF6EA2-525E-454B-915C-57C00288060A}" srcId="{9114048B-2206-42E9-8A63-38B49B6DDC72}" destId="{06DB01E4-9ED0-4418-A64C-DE254EEDEE39}" srcOrd="1" destOrd="0" parTransId="{2FE33285-ED41-4CD3-8833-88DA5CC338F4}" sibTransId="{434155B7-F7E7-4258-AD7E-89D49B8DC0CA}"/>
    <dgm:cxn modelId="{DDF6F3A2-0A93-4797-90B7-D5804FA2D4BF}" type="presOf" srcId="{12CACA82-9975-4843-85D4-B2F5AD80D660}" destId="{574E54A3-1091-4CCC-84DA-E478A79BF857}" srcOrd="0" destOrd="0" presId="urn:microsoft.com/office/officeart/2005/8/layout/vProcess5"/>
    <dgm:cxn modelId="{F195B2AD-4DF9-45F5-AF31-5B7AF12F4032}" type="presOf" srcId="{2CD173D5-0B93-4F20-8A20-123E843BF51A}" destId="{75AC1715-3042-4AB5-AD71-C60CF57AFE21}" srcOrd="1" destOrd="0" presId="urn:microsoft.com/office/officeart/2005/8/layout/vProcess5"/>
    <dgm:cxn modelId="{DD56BDC1-9C69-4793-ABE8-18D8A36EEF90}" srcId="{9114048B-2206-42E9-8A63-38B49B6DDC72}" destId="{7885FB46-4643-4D1F-ACE2-8D5034C55571}" srcOrd="0" destOrd="0" parTransId="{A8924E66-24BE-4679-9D59-1B8228AAC1A8}" sibTransId="{12CACA82-9975-4843-85D4-B2F5AD80D660}"/>
    <dgm:cxn modelId="{E0B1BFE1-287B-4F4C-89F0-E7D950DA9FA2}" srcId="{9114048B-2206-42E9-8A63-38B49B6DDC72}" destId="{BA32AC8E-3257-41E0-92C0-B218BF867B30}" srcOrd="4" destOrd="0" parTransId="{33606E23-F01D-4FC6-BB78-99D29A9E3F1E}" sibTransId="{FACC5C76-3C56-417A-8059-3907DBF51CDC}"/>
    <dgm:cxn modelId="{7AC1CFFB-53C7-4E81-8326-B24BBAB6394D}" type="presOf" srcId="{7885FB46-4643-4D1F-ACE2-8D5034C55571}" destId="{94CC8C60-E6D2-4D2C-AB9C-41E6D2AC1F91}" srcOrd="0" destOrd="0" presId="urn:microsoft.com/office/officeart/2005/8/layout/vProcess5"/>
    <dgm:cxn modelId="{F5641E08-0C3A-4304-B61B-ADB31501A22D}" type="presParOf" srcId="{90EEC442-B0C1-4420-811E-6926A3FB93F3}" destId="{F8B5C0C7-EA19-4182-90D4-08DFE4704F7F}" srcOrd="0" destOrd="0" presId="urn:microsoft.com/office/officeart/2005/8/layout/vProcess5"/>
    <dgm:cxn modelId="{692CE51B-796F-4F04-B9BD-3F9485AC8042}" type="presParOf" srcId="{90EEC442-B0C1-4420-811E-6926A3FB93F3}" destId="{94CC8C60-E6D2-4D2C-AB9C-41E6D2AC1F91}" srcOrd="1" destOrd="0" presId="urn:microsoft.com/office/officeart/2005/8/layout/vProcess5"/>
    <dgm:cxn modelId="{83DCDB75-3CE9-47A7-A179-3E5108A28EFA}" type="presParOf" srcId="{90EEC442-B0C1-4420-811E-6926A3FB93F3}" destId="{4FB6D602-B7C1-44CB-B792-31886E599A80}" srcOrd="2" destOrd="0" presId="urn:microsoft.com/office/officeart/2005/8/layout/vProcess5"/>
    <dgm:cxn modelId="{2ABFC92A-24EF-4F7F-BBE0-0DA741E64CC9}" type="presParOf" srcId="{90EEC442-B0C1-4420-811E-6926A3FB93F3}" destId="{A90E2C1F-E052-4A89-9F24-34DF32F8E390}" srcOrd="3" destOrd="0" presId="urn:microsoft.com/office/officeart/2005/8/layout/vProcess5"/>
    <dgm:cxn modelId="{9F1740F3-2C67-4A07-8006-E90BBB6B28C2}" type="presParOf" srcId="{90EEC442-B0C1-4420-811E-6926A3FB93F3}" destId="{05EC455B-DD8F-4AD4-B204-366CB44FC647}" srcOrd="4" destOrd="0" presId="urn:microsoft.com/office/officeart/2005/8/layout/vProcess5"/>
    <dgm:cxn modelId="{AEA28D38-C45B-45CA-B56F-65B6F5619C31}" type="presParOf" srcId="{90EEC442-B0C1-4420-811E-6926A3FB93F3}" destId="{185994ED-B88C-46A0-90C4-9A0F5B274894}" srcOrd="5" destOrd="0" presId="urn:microsoft.com/office/officeart/2005/8/layout/vProcess5"/>
    <dgm:cxn modelId="{0D0AB0D3-C61E-419C-A66D-B5AF67B1B27D}" type="presParOf" srcId="{90EEC442-B0C1-4420-811E-6926A3FB93F3}" destId="{574E54A3-1091-4CCC-84DA-E478A79BF857}" srcOrd="6" destOrd="0" presId="urn:microsoft.com/office/officeart/2005/8/layout/vProcess5"/>
    <dgm:cxn modelId="{59BECBAD-9ED1-4C83-ABDA-525361CA1BD5}" type="presParOf" srcId="{90EEC442-B0C1-4420-811E-6926A3FB93F3}" destId="{AA67DD79-F485-4279-AEFC-E09EEF99530A}" srcOrd="7" destOrd="0" presId="urn:microsoft.com/office/officeart/2005/8/layout/vProcess5"/>
    <dgm:cxn modelId="{2FA214A4-EAB0-44D0-9615-DD3221C956C5}" type="presParOf" srcId="{90EEC442-B0C1-4420-811E-6926A3FB93F3}" destId="{876034EE-9BA8-40E4-920B-F8E1E925B761}" srcOrd="8" destOrd="0" presId="urn:microsoft.com/office/officeart/2005/8/layout/vProcess5"/>
    <dgm:cxn modelId="{4723F48E-FCDC-44F7-A52B-6D4A5E2C502E}" type="presParOf" srcId="{90EEC442-B0C1-4420-811E-6926A3FB93F3}" destId="{43C37A09-8DF3-4439-9822-63177E1FCDFB}" srcOrd="9" destOrd="0" presId="urn:microsoft.com/office/officeart/2005/8/layout/vProcess5"/>
    <dgm:cxn modelId="{612AF471-9BF0-4E64-BD79-6FCB2C100A79}" type="presParOf" srcId="{90EEC442-B0C1-4420-811E-6926A3FB93F3}" destId="{D7D17008-FBB8-43A2-8BB9-CD3BCD5D0E53}" srcOrd="10" destOrd="0" presId="urn:microsoft.com/office/officeart/2005/8/layout/vProcess5"/>
    <dgm:cxn modelId="{C298A3CE-3534-4B8B-A667-D7ED6A31CB4A}" type="presParOf" srcId="{90EEC442-B0C1-4420-811E-6926A3FB93F3}" destId="{522FF0BD-3175-4296-AB14-FC70F5E90A5F}" srcOrd="11" destOrd="0" presId="urn:microsoft.com/office/officeart/2005/8/layout/vProcess5"/>
    <dgm:cxn modelId="{D96E9928-502C-49A8-AF36-3727D4FDC831}" type="presParOf" srcId="{90EEC442-B0C1-4420-811E-6926A3FB93F3}" destId="{EE15E5D3-B3CD-4F8F-B035-C6E230B5D5A7}" srcOrd="12" destOrd="0" presId="urn:microsoft.com/office/officeart/2005/8/layout/vProcess5"/>
    <dgm:cxn modelId="{5147F224-9EFE-456C-BB30-04401AE9EB76}" type="presParOf" srcId="{90EEC442-B0C1-4420-811E-6926A3FB93F3}" destId="{75AC1715-3042-4AB5-AD71-C60CF57AFE21}" srcOrd="13" destOrd="0" presId="urn:microsoft.com/office/officeart/2005/8/layout/vProcess5"/>
    <dgm:cxn modelId="{54F0117E-E475-4C18-B0DC-EAAECB70FA03}" type="presParOf" srcId="{90EEC442-B0C1-4420-811E-6926A3FB93F3}" destId="{38700A02-FCCD-4FDC-8EC8-ACB03FFD6D04}"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C8C60-E6D2-4D2C-AB9C-41E6D2AC1F91}">
      <dsp:nvSpPr>
        <dsp:cNvPr id="0" name=""/>
        <dsp:cNvSpPr/>
      </dsp:nvSpPr>
      <dsp:spPr>
        <a:xfrm>
          <a:off x="0" y="-15540"/>
          <a:ext cx="7301815" cy="866627"/>
        </a:xfrm>
        <a:prstGeom prst="roundRect">
          <a:avLst>
            <a:gd name="adj" fmla="val 10000"/>
          </a:avLst>
        </a:prstGeom>
        <a:solidFill>
          <a:schemeClr val="accent2">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Acquisition and Description </a:t>
          </a:r>
          <a:endParaRPr lang="en-US" sz="1600" kern="1200" dirty="0"/>
        </a:p>
      </dsp:txBody>
      <dsp:txXfrm>
        <a:off x="25383" y="9843"/>
        <a:ext cx="6265260" cy="815861"/>
      </dsp:txXfrm>
    </dsp:sp>
    <dsp:sp modelId="{4FB6D602-B7C1-44CB-B792-31886E599A80}">
      <dsp:nvSpPr>
        <dsp:cNvPr id="0" name=""/>
        <dsp:cNvSpPr/>
      </dsp:nvSpPr>
      <dsp:spPr>
        <a:xfrm>
          <a:off x="545265" y="971451"/>
          <a:ext cx="7301815" cy="866627"/>
        </a:xfrm>
        <a:prstGeom prst="roundRect">
          <a:avLst>
            <a:gd name="adj" fmla="val 10000"/>
          </a:avLst>
        </a:prstGeom>
        <a:solidFill>
          <a:schemeClr val="accent3">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Data Exploration and Preparation </a:t>
          </a:r>
          <a:r>
            <a:rPr lang="en-US" sz="1600" kern="1200" dirty="0"/>
            <a:t>(i.e. identification of trends and patterns, handling missing values and outlier detection and handling, scaling) </a:t>
          </a:r>
        </a:p>
      </dsp:txBody>
      <dsp:txXfrm>
        <a:off x="570648" y="996834"/>
        <a:ext cx="6142476" cy="815861"/>
      </dsp:txXfrm>
    </dsp:sp>
    <dsp:sp modelId="{A90E2C1F-E052-4A89-9F24-34DF32F8E390}">
      <dsp:nvSpPr>
        <dsp:cNvPr id="0" name=""/>
        <dsp:cNvSpPr/>
      </dsp:nvSpPr>
      <dsp:spPr>
        <a:xfrm>
          <a:off x="1090530" y="1958443"/>
          <a:ext cx="7301815" cy="866627"/>
        </a:xfrm>
        <a:prstGeom prst="roundRect">
          <a:avLst>
            <a:gd name="adj" fmla="val 10000"/>
          </a:avLst>
        </a:prstGeom>
        <a:solidFill>
          <a:schemeClr val="accent4">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Unsupervised Learning- </a:t>
          </a:r>
          <a:r>
            <a:rPr lang="en-US" sz="1600" kern="1200" dirty="0"/>
            <a:t>Classification (KMeans and Hierarchical Clustering)</a:t>
          </a:r>
        </a:p>
      </dsp:txBody>
      <dsp:txXfrm>
        <a:off x="1115913" y="1983826"/>
        <a:ext cx="6142476" cy="815861"/>
      </dsp:txXfrm>
    </dsp:sp>
    <dsp:sp modelId="{05EC455B-DD8F-4AD4-B204-366CB44FC647}">
      <dsp:nvSpPr>
        <dsp:cNvPr id="0" name=""/>
        <dsp:cNvSpPr/>
      </dsp:nvSpPr>
      <dsp:spPr>
        <a:xfrm>
          <a:off x="1635796" y="2945435"/>
          <a:ext cx="7301815" cy="866627"/>
        </a:xfrm>
        <a:prstGeom prst="roundRect">
          <a:avLst>
            <a:gd name="adj" fmla="val 10000"/>
          </a:avLst>
        </a:prstGeom>
        <a:solidFill>
          <a:schemeClr val="accent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Supervised Learning</a:t>
          </a:r>
          <a:r>
            <a:rPr lang="en-US" sz="1600" kern="1200" dirty="0"/>
            <a:t>-Regression (Linear Regression, SVM, KNN, Random Forest)</a:t>
          </a:r>
        </a:p>
      </dsp:txBody>
      <dsp:txXfrm>
        <a:off x="1661179" y="2970818"/>
        <a:ext cx="6142476" cy="815861"/>
      </dsp:txXfrm>
    </dsp:sp>
    <dsp:sp modelId="{185994ED-B88C-46A0-90C4-9A0F5B274894}">
      <dsp:nvSpPr>
        <dsp:cNvPr id="0" name=""/>
        <dsp:cNvSpPr/>
      </dsp:nvSpPr>
      <dsp:spPr>
        <a:xfrm>
          <a:off x="2181061" y="3901346"/>
          <a:ext cx="7301815" cy="928790"/>
        </a:xfrm>
        <a:prstGeom prst="roundRect">
          <a:avLst>
            <a:gd name="adj" fmla="val 10000"/>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Comparison of Results and Conclusions</a:t>
          </a:r>
        </a:p>
      </dsp:txBody>
      <dsp:txXfrm>
        <a:off x="2208264" y="3928549"/>
        <a:ext cx="6138836" cy="874384"/>
      </dsp:txXfrm>
    </dsp:sp>
    <dsp:sp modelId="{574E54A3-1091-4CCC-84DA-E478A79BF857}">
      <dsp:nvSpPr>
        <dsp:cNvPr id="0" name=""/>
        <dsp:cNvSpPr/>
      </dsp:nvSpPr>
      <dsp:spPr>
        <a:xfrm>
          <a:off x="6738507" y="617578"/>
          <a:ext cx="563307" cy="563307"/>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865251" y="617578"/>
        <a:ext cx="309819" cy="423889"/>
      </dsp:txXfrm>
    </dsp:sp>
    <dsp:sp modelId="{AA67DD79-F485-4279-AEFC-E09EEF99530A}">
      <dsp:nvSpPr>
        <dsp:cNvPr id="0" name=""/>
        <dsp:cNvSpPr/>
      </dsp:nvSpPr>
      <dsp:spPr>
        <a:xfrm>
          <a:off x="7283772" y="1604570"/>
          <a:ext cx="563307" cy="563307"/>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410516" y="1604570"/>
        <a:ext cx="309819" cy="423889"/>
      </dsp:txXfrm>
    </dsp:sp>
    <dsp:sp modelId="{876034EE-9BA8-40E4-920B-F8E1E925B761}">
      <dsp:nvSpPr>
        <dsp:cNvPr id="0" name=""/>
        <dsp:cNvSpPr/>
      </dsp:nvSpPr>
      <dsp:spPr>
        <a:xfrm>
          <a:off x="7829038" y="2577119"/>
          <a:ext cx="563307" cy="563307"/>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955782" y="2577119"/>
        <a:ext cx="309819" cy="423889"/>
      </dsp:txXfrm>
    </dsp:sp>
    <dsp:sp modelId="{43C37A09-8DF3-4439-9822-63177E1FCDFB}">
      <dsp:nvSpPr>
        <dsp:cNvPr id="0" name=""/>
        <dsp:cNvSpPr/>
      </dsp:nvSpPr>
      <dsp:spPr>
        <a:xfrm>
          <a:off x="8374303" y="3573740"/>
          <a:ext cx="563307" cy="563307"/>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501047" y="3573740"/>
        <a:ext cx="309819" cy="4238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C5BD2-4D8D-4C7C-9FC3-7949CD64F1DB}"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1F85EE-B8C7-4022-BB9B-12295E0AB03A}" type="slidenum">
              <a:rPr lang="en-US" smtClean="0"/>
              <a:t>‹#›</a:t>
            </a:fld>
            <a:endParaRPr lang="en-US"/>
          </a:p>
        </p:txBody>
      </p:sp>
    </p:spTree>
    <p:extLst>
      <p:ext uri="{BB962C8B-B14F-4D97-AF65-F5344CB8AC3E}">
        <p14:creationId xmlns:p14="http://schemas.microsoft.com/office/powerpoint/2010/main" val="297235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a:prstGeom prst="rect">
            <a:avLst/>
          </a:prstGeo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pic>
        <p:nvPicPr>
          <p:cNvPr id="11" name="Picture 10" descr="A red sign with white text&#10;&#10;Description automatically generated with medium confidence">
            <a:extLst>
              <a:ext uri="{FF2B5EF4-FFF2-40B4-BE49-F238E27FC236}">
                <a16:creationId xmlns:a16="http://schemas.microsoft.com/office/drawing/2014/main" id="{BC34F553-55EA-4369-B68E-EE41D42548F6}"/>
              </a:ext>
            </a:extLst>
          </p:cNvPr>
          <p:cNvPicPr>
            <a:picLocks noChangeAspect="1"/>
          </p:cNvPicPr>
          <p:nvPr userDrawn="1"/>
        </p:nvPicPr>
        <p:blipFill>
          <a:blip r:embed="rId2"/>
          <a:stretch>
            <a:fillRect/>
          </a:stretch>
        </p:blipFill>
        <p:spPr>
          <a:xfrm>
            <a:off x="0" y="0"/>
            <a:ext cx="4090771" cy="1042506"/>
          </a:xfrm>
          <a:prstGeom prst="rect">
            <a:avLst/>
          </a:prstGeom>
        </p:spPr>
      </p:pic>
      <p:sp>
        <p:nvSpPr>
          <p:cNvPr id="12" name="Rectangle 11">
            <a:extLst>
              <a:ext uri="{FF2B5EF4-FFF2-40B4-BE49-F238E27FC236}">
                <a16:creationId xmlns:a16="http://schemas.microsoft.com/office/drawing/2014/main" id="{829F3D58-D86E-4144-A128-24EFB891083E}"/>
              </a:ext>
            </a:extLst>
          </p:cNvPr>
          <p:cNvSpPr/>
          <p:nvPr userDrawn="1"/>
        </p:nvSpPr>
        <p:spPr>
          <a:xfrm>
            <a:off x="4090771" y="0"/>
            <a:ext cx="5050848" cy="1096241"/>
          </a:xfrm>
          <a:prstGeom prst="rect">
            <a:avLst/>
          </a:prstGeom>
          <a:solidFill>
            <a:srgbClr val="8416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0568" y="1163788"/>
            <a:ext cx="101955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EA0444F7-538A-4798-8CDE-AFD424AF3090}"/>
              </a:ext>
            </a:extLst>
          </p:cNvPr>
          <p:cNvCxnSpPr>
            <a:cxnSpLocks/>
          </p:cNvCxnSpPr>
          <p:nvPr userDrawn="1"/>
        </p:nvCxnSpPr>
        <p:spPr>
          <a:xfrm>
            <a:off x="521000" y="994426"/>
            <a:ext cx="10745128" cy="0"/>
          </a:xfrm>
          <a:prstGeom prst="line">
            <a:avLst/>
          </a:prstGeom>
          <a:ln w="31750">
            <a:solidFill>
              <a:srgbClr val="841617"/>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47518E5A-9DA6-4D2C-A601-0F0F61CF6974}"/>
              </a:ext>
            </a:extLst>
          </p:cNvPr>
          <p:cNvSpPr>
            <a:spLocks noGrp="1"/>
          </p:cNvSpPr>
          <p:nvPr>
            <p:ph type="body" sz="quarter" idx="10" hasCustomPrompt="1"/>
          </p:nvPr>
        </p:nvSpPr>
        <p:spPr>
          <a:xfrm>
            <a:off x="521000" y="264968"/>
            <a:ext cx="10704715" cy="644777"/>
          </a:xfrm>
        </p:spPr>
        <p:txBody>
          <a:bodyPr>
            <a:normAutofit/>
          </a:bodyPr>
          <a:lstStyle>
            <a:lvl1pPr marL="0" indent="0">
              <a:buFontTx/>
              <a:buNone/>
              <a:defRPr sz="3600">
                <a:solidFill>
                  <a:srgbClr val="841617"/>
                </a:solidFill>
              </a:defRPr>
            </a:lvl1pPr>
            <a:lvl2pPr marL="502920" indent="0">
              <a:buFontTx/>
              <a:buNone/>
              <a:defRPr/>
            </a:lvl2pPr>
            <a:lvl3pPr marL="960120" indent="0">
              <a:buFontTx/>
              <a:buNone/>
              <a:defRPr/>
            </a:lvl3pPr>
            <a:lvl4pPr marL="1417320" indent="0">
              <a:buFontTx/>
              <a:buNone/>
              <a:defRPr/>
            </a:lvl4pPr>
            <a:lvl5pPr marL="1874520" indent="0">
              <a:buFontTx/>
              <a:buNone/>
              <a:defRPr/>
            </a:lvl5pPr>
          </a:lstStyle>
          <a:p>
            <a:pPr lvl="0"/>
            <a:r>
              <a:rPr lang="en-US" dirty="0"/>
              <a:t>Enter title here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nd Inserted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3994" y="1161288"/>
            <a:ext cx="3474720" cy="484632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a:extLst>
              <a:ext uri="{FF2B5EF4-FFF2-40B4-BE49-F238E27FC236}">
                <a16:creationId xmlns:a16="http://schemas.microsoft.com/office/drawing/2014/main" id="{51E21E41-8BF0-41C9-ACD8-CA6419F77FB4}"/>
              </a:ext>
            </a:extLst>
          </p:cNvPr>
          <p:cNvCxnSpPr>
            <a:cxnSpLocks/>
          </p:cNvCxnSpPr>
          <p:nvPr userDrawn="1"/>
        </p:nvCxnSpPr>
        <p:spPr>
          <a:xfrm>
            <a:off x="521000" y="994426"/>
            <a:ext cx="10745128" cy="0"/>
          </a:xfrm>
          <a:prstGeom prst="line">
            <a:avLst/>
          </a:prstGeom>
          <a:ln w="31750">
            <a:solidFill>
              <a:srgbClr val="841617"/>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ABE1F361-C5EB-49C9-93AD-4517D86991C3}"/>
              </a:ext>
            </a:extLst>
          </p:cNvPr>
          <p:cNvSpPr>
            <a:spLocks noGrp="1"/>
          </p:cNvSpPr>
          <p:nvPr>
            <p:ph type="body" sz="quarter" idx="10" hasCustomPrompt="1"/>
          </p:nvPr>
        </p:nvSpPr>
        <p:spPr>
          <a:xfrm>
            <a:off x="521000" y="264968"/>
            <a:ext cx="10704715" cy="644777"/>
          </a:xfrm>
        </p:spPr>
        <p:txBody>
          <a:bodyPr>
            <a:normAutofit/>
          </a:bodyPr>
          <a:lstStyle>
            <a:lvl1pPr marL="0" indent="0">
              <a:buFontTx/>
              <a:buNone/>
              <a:defRPr sz="3600">
                <a:solidFill>
                  <a:srgbClr val="841617"/>
                </a:solidFill>
              </a:defRPr>
            </a:lvl1pPr>
            <a:lvl2pPr marL="502920" indent="0">
              <a:buFontTx/>
              <a:buNone/>
              <a:defRPr/>
            </a:lvl2pPr>
            <a:lvl3pPr marL="960120" indent="0">
              <a:buFontTx/>
              <a:buNone/>
              <a:defRPr/>
            </a:lvl3pPr>
            <a:lvl4pPr marL="1417320" indent="0">
              <a:buFontTx/>
              <a:buNone/>
              <a:defRPr/>
            </a:lvl4pPr>
            <a:lvl5pPr marL="1874520" indent="0">
              <a:buFontTx/>
              <a:buNone/>
              <a:defRPr/>
            </a:lvl5pPr>
          </a:lstStyle>
          <a:p>
            <a:pPr lvl="0"/>
            <a:r>
              <a:rPr lang="en-US" dirty="0"/>
              <a:t>Enter title here</a:t>
            </a:r>
          </a:p>
        </p:txBody>
      </p:sp>
      <p:sp>
        <p:nvSpPr>
          <p:cNvPr id="17" name="Picture Placeholder 16">
            <a:extLst>
              <a:ext uri="{FF2B5EF4-FFF2-40B4-BE49-F238E27FC236}">
                <a16:creationId xmlns:a16="http://schemas.microsoft.com/office/drawing/2014/main" id="{29889E13-2DF0-404F-AB5B-7D9E9A809394}"/>
              </a:ext>
            </a:extLst>
          </p:cNvPr>
          <p:cNvSpPr>
            <a:spLocks noGrp="1"/>
          </p:cNvSpPr>
          <p:nvPr>
            <p:ph type="pic" sz="quarter" idx="11"/>
          </p:nvPr>
        </p:nvSpPr>
        <p:spPr>
          <a:xfrm>
            <a:off x="4520046" y="1162050"/>
            <a:ext cx="6705670" cy="4845050"/>
          </a:xfrm>
        </p:spPr>
        <p:txBody>
          <a:bodyPr/>
          <a:lstStyle/>
          <a:p>
            <a:r>
              <a:rPr lang="en-US"/>
              <a:t>Click icon to add picture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rgbClr val="84161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rgbClr val="84161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Straight Connector 16">
            <a:extLst>
              <a:ext uri="{FF2B5EF4-FFF2-40B4-BE49-F238E27FC236}">
                <a16:creationId xmlns:a16="http://schemas.microsoft.com/office/drawing/2014/main" id="{EBE2B110-0E06-4FB2-A334-F0AA1DB04B6C}"/>
              </a:ext>
            </a:extLst>
          </p:cNvPr>
          <p:cNvCxnSpPr>
            <a:cxnSpLocks/>
          </p:cNvCxnSpPr>
          <p:nvPr userDrawn="1"/>
        </p:nvCxnSpPr>
        <p:spPr>
          <a:xfrm>
            <a:off x="521000" y="994426"/>
            <a:ext cx="10745128" cy="0"/>
          </a:xfrm>
          <a:prstGeom prst="line">
            <a:avLst/>
          </a:prstGeom>
          <a:ln w="31750">
            <a:solidFill>
              <a:srgbClr val="841617"/>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80325713-227A-4668-BD80-2EF04F0A41D1}"/>
              </a:ext>
            </a:extLst>
          </p:cNvPr>
          <p:cNvSpPr>
            <a:spLocks noGrp="1"/>
          </p:cNvSpPr>
          <p:nvPr>
            <p:ph type="body" sz="quarter" idx="10" hasCustomPrompt="1"/>
          </p:nvPr>
        </p:nvSpPr>
        <p:spPr>
          <a:xfrm>
            <a:off x="521000" y="264968"/>
            <a:ext cx="10704715" cy="644777"/>
          </a:xfrm>
        </p:spPr>
        <p:txBody>
          <a:bodyPr>
            <a:normAutofit/>
          </a:bodyPr>
          <a:lstStyle>
            <a:lvl1pPr marL="0" indent="0">
              <a:buFontTx/>
              <a:buNone/>
              <a:defRPr sz="3600">
                <a:solidFill>
                  <a:srgbClr val="841617"/>
                </a:solidFill>
              </a:defRPr>
            </a:lvl1pPr>
            <a:lvl2pPr marL="502920" indent="0">
              <a:buFontTx/>
              <a:buNone/>
              <a:defRPr/>
            </a:lvl2pPr>
            <a:lvl3pPr marL="960120" indent="0">
              <a:buFontTx/>
              <a:buNone/>
              <a:defRPr/>
            </a:lvl3pPr>
            <a:lvl4pPr marL="1417320" indent="0">
              <a:buFontTx/>
              <a:buNone/>
              <a:defRPr/>
            </a:lvl4pPr>
            <a:lvl5pPr marL="1874520" indent="0">
              <a:buFontTx/>
              <a:buNone/>
              <a:defRPr/>
            </a:lvl5pPr>
          </a:lstStyle>
          <a:p>
            <a:pPr lvl="0"/>
            <a:r>
              <a:rPr lang="en-US" dirty="0"/>
              <a:t>Enter title here</a:t>
            </a:r>
          </a:p>
        </p:txBody>
      </p:sp>
      <p:sp>
        <p:nvSpPr>
          <p:cNvPr id="8" name="Picture Placeholder 7">
            <a:extLst>
              <a:ext uri="{FF2B5EF4-FFF2-40B4-BE49-F238E27FC236}">
                <a16:creationId xmlns:a16="http://schemas.microsoft.com/office/drawing/2014/main" id="{48FA6EC9-9A83-4730-B416-38BD5FC51EE7}"/>
              </a:ext>
            </a:extLst>
          </p:cNvPr>
          <p:cNvSpPr>
            <a:spLocks noGrp="1"/>
          </p:cNvSpPr>
          <p:nvPr>
            <p:ph type="pic" sz="quarter" idx="11"/>
          </p:nvPr>
        </p:nvSpPr>
        <p:spPr>
          <a:xfrm>
            <a:off x="520700" y="1090613"/>
            <a:ext cx="3225800" cy="4811712"/>
          </a:xfrm>
        </p:spPr>
        <p:txBody>
          <a:bodyPr/>
          <a:lstStyle/>
          <a:p>
            <a:r>
              <a:rPr lang="en-US"/>
              <a:t>Click icon to add picture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Graphic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3107" y="1143000"/>
            <a:ext cx="7315200" cy="484632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Connector 13">
            <a:extLst>
              <a:ext uri="{FF2B5EF4-FFF2-40B4-BE49-F238E27FC236}">
                <a16:creationId xmlns:a16="http://schemas.microsoft.com/office/drawing/2014/main" id="{1947C6A2-E6CB-47A5-A271-10EE96FEFAC2}"/>
              </a:ext>
            </a:extLst>
          </p:cNvPr>
          <p:cNvCxnSpPr>
            <a:cxnSpLocks/>
          </p:cNvCxnSpPr>
          <p:nvPr userDrawn="1"/>
        </p:nvCxnSpPr>
        <p:spPr>
          <a:xfrm>
            <a:off x="521000" y="994426"/>
            <a:ext cx="10745128" cy="0"/>
          </a:xfrm>
          <a:prstGeom prst="line">
            <a:avLst/>
          </a:prstGeom>
          <a:ln w="31750">
            <a:solidFill>
              <a:srgbClr val="841617"/>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F151A1B1-2B06-49A0-84C6-A153EFEE746B}"/>
              </a:ext>
            </a:extLst>
          </p:cNvPr>
          <p:cNvSpPr>
            <a:spLocks noGrp="1"/>
          </p:cNvSpPr>
          <p:nvPr>
            <p:ph type="body" sz="quarter" idx="10" hasCustomPrompt="1"/>
          </p:nvPr>
        </p:nvSpPr>
        <p:spPr>
          <a:xfrm>
            <a:off x="521000" y="264968"/>
            <a:ext cx="10704715" cy="644777"/>
          </a:xfrm>
        </p:spPr>
        <p:txBody>
          <a:bodyPr>
            <a:normAutofit/>
          </a:bodyPr>
          <a:lstStyle>
            <a:lvl1pPr marL="0" indent="0">
              <a:buFontTx/>
              <a:buNone/>
              <a:defRPr sz="3600">
                <a:solidFill>
                  <a:srgbClr val="841617"/>
                </a:solidFill>
              </a:defRPr>
            </a:lvl1pPr>
            <a:lvl2pPr marL="502920" indent="0">
              <a:buFontTx/>
              <a:buNone/>
              <a:defRPr/>
            </a:lvl2pPr>
            <a:lvl3pPr marL="960120" indent="0">
              <a:buFontTx/>
              <a:buNone/>
              <a:defRPr/>
            </a:lvl3pPr>
            <a:lvl4pPr marL="1417320" indent="0">
              <a:buFontTx/>
              <a:buNone/>
              <a:defRPr/>
            </a:lvl4pPr>
            <a:lvl5pPr marL="1874520" indent="0">
              <a:buFontTx/>
              <a:buNone/>
              <a:defRPr/>
            </a:lvl5pPr>
          </a:lstStyle>
          <a:p>
            <a:pPr lvl="0"/>
            <a:r>
              <a:rPr lang="en-US" dirty="0"/>
              <a:t>Enter title here</a:t>
            </a:r>
          </a:p>
        </p:txBody>
      </p:sp>
      <p:sp>
        <p:nvSpPr>
          <p:cNvPr id="7" name="Picture Placeholder 6">
            <a:extLst>
              <a:ext uri="{FF2B5EF4-FFF2-40B4-BE49-F238E27FC236}">
                <a16:creationId xmlns:a16="http://schemas.microsoft.com/office/drawing/2014/main" id="{4C2F945C-2674-4148-B9E6-D293361BD28E}"/>
              </a:ext>
            </a:extLst>
          </p:cNvPr>
          <p:cNvSpPr>
            <a:spLocks noGrp="1"/>
          </p:cNvSpPr>
          <p:nvPr>
            <p:ph type="pic" sz="quarter" idx="11"/>
          </p:nvPr>
        </p:nvSpPr>
        <p:spPr>
          <a:xfrm>
            <a:off x="520999" y="1143000"/>
            <a:ext cx="3154680" cy="2286000"/>
          </a:xfrm>
        </p:spPr>
        <p:txBody>
          <a:bodyPr/>
          <a:lstStyle/>
          <a:p>
            <a:r>
              <a:rPr lang="en-US"/>
              <a:t>Click icon to add picture</a:t>
            </a:r>
          </a:p>
        </p:txBody>
      </p:sp>
      <p:sp>
        <p:nvSpPr>
          <p:cNvPr id="16" name="Picture Placeholder 6">
            <a:extLst>
              <a:ext uri="{FF2B5EF4-FFF2-40B4-BE49-F238E27FC236}">
                <a16:creationId xmlns:a16="http://schemas.microsoft.com/office/drawing/2014/main" id="{33C51787-C5B9-41F5-AB84-ED96B8869B1A}"/>
              </a:ext>
            </a:extLst>
          </p:cNvPr>
          <p:cNvSpPr>
            <a:spLocks noGrp="1"/>
          </p:cNvSpPr>
          <p:nvPr>
            <p:ph type="pic" sz="quarter" idx="12"/>
          </p:nvPr>
        </p:nvSpPr>
        <p:spPr>
          <a:xfrm>
            <a:off x="559099" y="3683000"/>
            <a:ext cx="3154680" cy="2286000"/>
          </a:xfrm>
        </p:spPr>
        <p:txBody>
          <a:bodyPr/>
          <a:lstStyle/>
          <a:p>
            <a:r>
              <a:rPr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5765" y="864108"/>
            <a:ext cx="10174941"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A red sign with white text&#10;&#10;Description automatically generated with medium confidence">
            <a:extLst>
              <a:ext uri="{FF2B5EF4-FFF2-40B4-BE49-F238E27FC236}">
                <a16:creationId xmlns:a16="http://schemas.microsoft.com/office/drawing/2014/main" id="{E8D706B1-3225-4C3A-B570-BBE7AD1E3610}"/>
              </a:ext>
            </a:extLst>
          </p:cNvPr>
          <p:cNvPicPr>
            <a:picLocks noChangeAspect="1"/>
          </p:cNvPicPr>
          <p:nvPr userDrawn="1"/>
        </p:nvPicPr>
        <p:blipFill>
          <a:blip r:embed="rId7"/>
          <a:stretch>
            <a:fillRect/>
          </a:stretch>
        </p:blipFill>
        <p:spPr>
          <a:xfrm>
            <a:off x="0" y="6327506"/>
            <a:ext cx="2081646" cy="530494"/>
          </a:xfrm>
          <a:prstGeom prst="rect">
            <a:avLst/>
          </a:prstGeom>
        </p:spPr>
      </p:pic>
      <p:sp>
        <p:nvSpPr>
          <p:cNvPr id="8" name="Rectangle 7">
            <a:extLst>
              <a:ext uri="{FF2B5EF4-FFF2-40B4-BE49-F238E27FC236}">
                <a16:creationId xmlns:a16="http://schemas.microsoft.com/office/drawing/2014/main" id="{31708095-C2E4-4097-9C6E-9B6853D3CC12}"/>
              </a:ext>
            </a:extLst>
          </p:cNvPr>
          <p:cNvSpPr/>
          <p:nvPr userDrawn="1"/>
        </p:nvSpPr>
        <p:spPr>
          <a:xfrm>
            <a:off x="2081646" y="6327506"/>
            <a:ext cx="10110354" cy="530494"/>
          </a:xfrm>
          <a:prstGeom prst="rect">
            <a:avLst/>
          </a:prstGeom>
          <a:solidFill>
            <a:srgbClr val="8416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4" r:id="rId3"/>
    <p:sldLayoutId id="2147483845" r:id="rId4"/>
    <p:sldLayoutId id="2147483848" r:id="rId5"/>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www.equinor.com/energy/volve-data-sha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www.equinor.com/energy/volve-data-sharin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0C67C-AED7-4161-9FCA-CF36592E0BCC}"/>
              </a:ext>
            </a:extLst>
          </p:cNvPr>
          <p:cNvSpPr>
            <a:spLocks noGrp="1"/>
          </p:cNvSpPr>
          <p:nvPr>
            <p:ph type="ctrTitle"/>
          </p:nvPr>
        </p:nvSpPr>
        <p:spPr>
          <a:xfrm>
            <a:off x="438539" y="1298448"/>
            <a:ext cx="8136293" cy="3255264"/>
          </a:xfrm>
        </p:spPr>
        <p:txBody>
          <a:bodyPr/>
          <a:lstStyle/>
          <a:p>
            <a:br>
              <a:rPr lang="en-GB" sz="1800" b="0" i="0" u="none" strike="noStrike" baseline="0" dirty="0">
                <a:solidFill>
                  <a:srgbClr val="000000"/>
                </a:solidFill>
                <a:latin typeface="Times New Roman" panose="02020603050405020304" pitchFamily="18" charset="0"/>
              </a:rPr>
            </a:br>
            <a:r>
              <a:rPr lang="en-US" sz="2800" b="1" i="0" u="none" strike="noStrike" baseline="0" dirty="0">
                <a:solidFill>
                  <a:schemeClr val="bg1"/>
                </a:solidFill>
                <a:latin typeface="Calibri" panose="020F0502020204030204" pitchFamily="34" charset="0"/>
                <a:cs typeface="Calibri" panose="020F0502020204030204" pitchFamily="34" charset="0"/>
              </a:rPr>
              <a:t>Development of a Data-driven Model for Estimation of Reservoir Properties (Shale Volume, Porosity, And Fluid Saturations) Using Well Logs: A Case Study of the Volve Field; Norwegian North Sea </a:t>
            </a:r>
            <a:endParaRPr lang="en-US" sz="2800" dirty="0">
              <a:solidFill>
                <a:schemeClr val="bg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EA32D73A-A897-4632-B581-3B0F4513C20D}"/>
              </a:ext>
            </a:extLst>
          </p:cNvPr>
          <p:cNvSpPr>
            <a:spLocks noGrp="1"/>
          </p:cNvSpPr>
          <p:nvPr>
            <p:ph type="subTitle" idx="1"/>
          </p:nvPr>
        </p:nvSpPr>
        <p:spPr>
          <a:xfrm>
            <a:off x="530847" y="4744891"/>
            <a:ext cx="7315200" cy="914400"/>
          </a:xfrm>
        </p:spPr>
        <p:txBody>
          <a:bodyPr/>
          <a:lstStyle/>
          <a:p>
            <a:r>
              <a:rPr lang="en-US" dirty="0"/>
              <a:t>Daniel Addokwei Tetteh</a:t>
            </a:r>
          </a:p>
          <a:p>
            <a:r>
              <a:rPr lang="en-US" dirty="0"/>
              <a:t>July 15, 2021</a:t>
            </a:r>
          </a:p>
        </p:txBody>
      </p:sp>
    </p:spTree>
    <p:extLst>
      <p:ext uri="{BB962C8B-B14F-4D97-AF65-F5344CB8AC3E}">
        <p14:creationId xmlns:p14="http://schemas.microsoft.com/office/powerpoint/2010/main" val="3208744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sp>
        <p:nvSpPr>
          <p:cNvPr id="12" name="TextBox 11">
            <a:extLst>
              <a:ext uri="{FF2B5EF4-FFF2-40B4-BE49-F238E27FC236}">
                <a16:creationId xmlns:a16="http://schemas.microsoft.com/office/drawing/2014/main" id="{B49DA07F-05D0-1055-74F4-DF5C652047BD}"/>
              </a:ext>
            </a:extLst>
          </p:cNvPr>
          <p:cNvSpPr txBox="1"/>
          <p:nvPr/>
        </p:nvSpPr>
        <p:spPr>
          <a:xfrm>
            <a:off x="274277" y="1158570"/>
            <a:ext cx="11643445" cy="738664"/>
          </a:xfrm>
          <a:prstGeom prst="rect">
            <a:avLst/>
          </a:prstGeom>
          <a:noFill/>
        </p:spPr>
        <p:txBody>
          <a:bodyPr wrap="square">
            <a:spAutoFit/>
          </a:bodyPr>
          <a:lstStyle/>
          <a:p>
            <a:pPr marL="285750" indent="-285750">
              <a:buFont typeface="Wingdings" panose="05000000000000000000" pitchFamily="2" charset="2"/>
              <a:buChar char="q"/>
            </a:pPr>
            <a:r>
              <a:rPr lang="en-US" sz="1400" dirty="0">
                <a:solidFill>
                  <a:srgbClr val="000000"/>
                </a:solidFill>
                <a:latin typeface="Times New Roman" panose="02020603050405020304" pitchFamily="18" charset="0"/>
              </a:rPr>
              <a:t>Almost all the features recorded a value of -999 for a greater proportion of their distribution. </a:t>
            </a:r>
          </a:p>
          <a:p>
            <a:pPr marL="285750" indent="-285750">
              <a:buFont typeface="Wingdings" panose="05000000000000000000" pitchFamily="2" charset="2"/>
              <a:buChar char="q"/>
            </a:pPr>
            <a:r>
              <a:rPr lang="en-US" sz="1400" dirty="0">
                <a:solidFill>
                  <a:srgbClr val="000000"/>
                </a:solidFill>
                <a:latin typeface="Times New Roman" panose="02020603050405020304" pitchFamily="18" charset="0"/>
              </a:rPr>
              <a:t>From domain knowledge, this -999 values are missing values. </a:t>
            </a:r>
          </a:p>
          <a:p>
            <a:pPr marL="285750" indent="-285750">
              <a:buFont typeface="Wingdings" panose="05000000000000000000" pitchFamily="2" charset="2"/>
              <a:buChar char="q"/>
            </a:pPr>
            <a:r>
              <a:rPr lang="en-US" sz="1400" b="0" i="0" u="none" strike="noStrike" baseline="0" dirty="0">
                <a:solidFill>
                  <a:srgbClr val="000000"/>
                </a:solidFill>
                <a:latin typeface="Times New Roman" panose="02020603050405020304" pitchFamily="18" charset="0"/>
              </a:rPr>
              <a:t>-999 values were converted to NA</a:t>
            </a:r>
            <a:r>
              <a:rPr lang="en-US" sz="1400" dirty="0">
                <a:solidFill>
                  <a:srgbClr val="000000"/>
                </a:solidFill>
                <a:latin typeface="Times New Roman" panose="02020603050405020304" pitchFamily="18" charset="0"/>
              </a:rPr>
              <a:t>N values. </a:t>
            </a:r>
          </a:p>
        </p:txBody>
      </p:sp>
      <p:sp>
        <p:nvSpPr>
          <p:cNvPr id="18" name="TextBox 17">
            <a:extLst>
              <a:ext uri="{FF2B5EF4-FFF2-40B4-BE49-F238E27FC236}">
                <a16:creationId xmlns:a16="http://schemas.microsoft.com/office/drawing/2014/main" id="{1162E2A7-130E-2511-05C8-70342026DF06}"/>
              </a:ext>
            </a:extLst>
          </p:cNvPr>
          <p:cNvSpPr txBox="1"/>
          <p:nvPr/>
        </p:nvSpPr>
        <p:spPr>
          <a:xfrm>
            <a:off x="653143" y="5821740"/>
            <a:ext cx="3900195" cy="338554"/>
          </a:xfrm>
          <a:prstGeom prst="rect">
            <a:avLst/>
          </a:prstGeom>
          <a:noFill/>
        </p:spPr>
        <p:txBody>
          <a:bodyPr wrap="square" rtlCol="0">
            <a:spAutoFit/>
          </a:bodyPr>
          <a:lstStyle/>
          <a:p>
            <a:pPr algn="ctr"/>
            <a:r>
              <a:rPr lang="en-US" sz="1600" dirty="0"/>
              <a:t>Logplot of original dataset</a:t>
            </a:r>
            <a:endParaRPr lang="en-GB" sz="1600" dirty="0"/>
          </a:p>
        </p:txBody>
      </p:sp>
      <p:pic>
        <p:nvPicPr>
          <p:cNvPr id="8" name="Picture 2">
            <a:extLst>
              <a:ext uri="{FF2B5EF4-FFF2-40B4-BE49-F238E27FC236}">
                <a16:creationId xmlns:a16="http://schemas.microsoft.com/office/drawing/2014/main" id="{50312182-499B-3493-FD15-BC81A9802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77" y="1897234"/>
            <a:ext cx="5277437" cy="3825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7A6653-04CA-7DAE-3EB0-22CFA47BA000}"/>
              </a:ext>
            </a:extLst>
          </p:cNvPr>
          <p:cNvPicPr>
            <a:picLocks noChangeAspect="1"/>
          </p:cNvPicPr>
          <p:nvPr/>
        </p:nvPicPr>
        <p:blipFill>
          <a:blip r:embed="rId3"/>
          <a:stretch>
            <a:fillRect/>
          </a:stretch>
        </p:blipFill>
        <p:spPr>
          <a:xfrm>
            <a:off x="6018454" y="1488712"/>
            <a:ext cx="5112089" cy="4296267"/>
          </a:xfrm>
          <a:prstGeom prst="rect">
            <a:avLst/>
          </a:prstGeom>
        </p:spPr>
      </p:pic>
      <p:sp>
        <p:nvSpPr>
          <p:cNvPr id="5" name="TextBox 4">
            <a:extLst>
              <a:ext uri="{FF2B5EF4-FFF2-40B4-BE49-F238E27FC236}">
                <a16:creationId xmlns:a16="http://schemas.microsoft.com/office/drawing/2014/main" id="{5822A2AD-11B7-3432-D540-CBE3C9686061}"/>
              </a:ext>
            </a:extLst>
          </p:cNvPr>
          <p:cNvSpPr txBox="1"/>
          <p:nvPr/>
        </p:nvSpPr>
        <p:spPr>
          <a:xfrm>
            <a:off x="6316824" y="5806351"/>
            <a:ext cx="4525347" cy="369332"/>
          </a:xfrm>
          <a:prstGeom prst="rect">
            <a:avLst/>
          </a:prstGeom>
          <a:noFill/>
        </p:spPr>
        <p:txBody>
          <a:bodyPr wrap="square" rtlCol="0">
            <a:spAutoFit/>
          </a:bodyPr>
          <a:lstStyle/>
          <a:p>
            <a:pPr algn="ctr"/>
            <a:r>
              <a:rPr lang="en-US" sz="1600" dirty="0"/>
              <a:t>Missing values in original data (rawdata</a:t>
            </a:r>
            <a:r>
              <a:rPr lang="en-US" dirty="0"/>
              <a:t>)</a:t>
            </a:r>
            <a:endParaRPr lang="en-GB" dirty="0"/>
          </a:p>
        </p:txBody>
      </p:sp>
    </p:spTree>
    <p:extLst>
      <p:ext uri="{BB962C8B-B14F-4D97-AF65-F5344CB8AC3E}">
        <p14:creationId xmlns:p14="http://schemas.microsoft.com/office/powerpoint/2010/main" val="1239276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sp>
        <p:nvSpPr>
          <p:cNvPr id="10" name="TextBox 9">
            <a:extLst>
              <a:ext uri="{FF2B5EF4-FFF2-40B4-BE49-F238E27FC236}">
                <a16:creationId xmlns:a16="http://schemas.microsoft.com/office/drawing/2014/main" id="{54C06D9D-93D0-E24D-39D3-DCB45BA89504}"/>
              </a:ext>
            </a:extLst>
          </p:cNvPr>
          <p:cNvSpPr txBox="1"/>
          <p:nvPr/>
        </p:nvSpPr>
        <p:spPr>
          <a:xfrm>
            <a:off x="95250" y="1548103"/>
            <a:ext cx="4400550" cy="4708981"/>
          </a:xfrm>
          <a:prstGeom prst="rect">
            <a:avLst/>
          </a:prstGeom>
          <a:noFill/>
        </p:spPr>
        <p:txBody>
          <a:bodyPr wrap="square" rtlCol="0">
            <a:spAutoFit/>
          </a:bodyPr>
          <a:lstStyle/>
          <a:p>
            <a:pPr marL="285750" indent="-285750" algn="just">
              <a:buFont typeface="Wingdings" panose="05000000000000000000" pitchFamily="2" charset="2"/>
              <a:buChar char="q"/>
            </a:pPr>
            <a:r>
              <a:rPr lang="en-US" sz="2000" dirty="0"/>
              <a:t>NAN values in all the target variables (Volume of shale (VSH), porosity (PHIF), and water saturation (SW) ) were removed. </a:t>
            </a:r>
          </a:p>
          <a:p>
            <a:pPr marL="285750" indent="-285750" algn="just">
              <a:buFont typeface="Wingdings" panose="05000000000000000000" pitchFamily="2" charset="2"/>
              <a:buChar char="q"/>
            </a:pPr>
            <a:r>
              <a:rPr lang="en-US" sz="2000" dirty="0"/>
              <a:t>The new dataset  was named rawdata1 and had 42309 rows and 17 columns. </a:t>
            </a:r>
          </a:p>
          <a:p>
            <a:pPr marL="285750" indent="-285750" algn="just">
              <a:buFont typeface="Wingdings" panose="05000000000000000000" pitchFamily="2" charset="2"/>
              <a:buChar char="q"/>
            </a:pPr>
            <a:r>
              <a:rPr lang="en-US" sz="2000" dirty="0"/>
              <a:t>Some missing data was still present in some of the features. </a:t>
            </a:r>
          </a:p>
          <a:p>
            <a:pPr marL="285750" indent="-285750" algn="just">
              <a:buFont typeface="Wingdings" panose="05000000000000000000" pitchFamily="2" charset="2"/>
              <a:buChar char="q"/>
            </a:pPr>
            <a:r>
              <a:rPr lang="en-US" sz="2000" dirty="0"/>
              <a:t>Depth range for the rawdata1 was 2588.97m to 4744.80m . This is within depths of interest as  top of  the producing formation ( Hugin formation) is at an average depth of about 2500m across all wells.</a:t>
            </a:r>
            <a:endParaRPr lang="en-GB" sz="2000" dirty="0"/>
          </a:p>
        </p:txBody>
      </p:sp>
      <p:pic>
        <p:nvPicPr>
          <p:cNvPr id="14" name="Picture 13">
            <a:extLst>
              <a:ext uri="{FF2B5EF4-FFF2-40B4-BE49-F238E27FC236}">
                <a16:creationId xmlns:a16="http://schemas.microsoft.com/office/drawing/2014/main" id="{500DCA0B-33EC-AA8D-2919-2FF04E939909}"/>
              </a:ext>
            </a:extLst>
          </p:cNvPr>
          <p:cNvPicPr>
            <a:picLocks noChangeAspect="1"/>
          </p:cNvPicPr>
          <p:nvPr/>
        </p:nvPicPr>
        <p:blipFill>
          <a:blip r:embed="rId2"/>
          <a:stretch>
            <a:fillRect/>
          </a:stretch>
        </p:blipFill>
        <p:spPr>
          <a:xfrm>
            <a:off x="5091756" y="1666875"/>
            <a:ext cx="6673563" cy="3453113"/>
          </a:xfrm>
          <a:prstGeom prst="rect">
            <a:avLst/>
          </a:prstGeom>
        </p:spPr>
      </p:pic>
      <p:sp>
        <p:nvSpPr>
          <p:cNvPr id="15" name="TextBox 14">
            <a:extLst>
              <a:ext uri="{FF2B5EF4-FFF2-40B4-BE49-F238E27FC236}">
                <a16:creationId xmlns:a16="http://schemas.microsoft.com/office/drawing/2014/main" id="{9D6F6950-A409-954A-9B00-FD8D838E15A9}"/>
              </a:ext>
            </a:extLst>
          </p:cNvPr>
          <p:cNvSpPr txBox="1"/>
          <p:nvPr/>
        </p:nvSpPr>
        <p:spPr>
          <a:xfrm>
            <a:off x="4073006" y="1050925"/>
            <a:ext cx="2724539" cy="369332"/>
          </a:xfrm>
          <a:prstGeom prst="rect">
            <a:avLst/>
          </a:prstGeom>
          <a:noFill/>
        </p:spPr>
        <p:txBody>
          <a:bodyPr wrap="square" rtlCol="0">
            <a:spAutoFit/>
          </a:bodyPr>
          <a:lstStyle/>
          <a:p>
            <a:pPr algn="ctr"/>
            <a:r>
              <a:rPr lang="en-US" b="1" dirty="0">
                <a:solidFill>
                  <a:srgbClr val="C00000"/>
                </a:solidFill>
              </a:rPr>
              <a:t>DATA CLEANING </a:t>
            </a:r>
            <a:endParaRPr lang="en-GB" b="1" dirty="0">
              <a:solidFill>
                <a:srgbClr val="C00000"/>
              </a:solidFill>
            </a:endParaRPr>
          </a:p>
        </p:txBody>
      </p:sp>
      <p:sp>
        <p:nvSpPr>
          <p:cNvPr id="17" name="TextBox 16">
            <a:extLst>
              <a:ext uri="{FF2B5EF4-FFF2-40B4-BE49-F238E27FC236}">
                <a16:creationId xmlns:a16="http://schemas.microsoft.com/office/drawing/2014/main" id="{F022E73E-C3A8-54B0-93BB-2F8A12ACC0DD}"/>
              </a:ext>
            </a:extLst>
          </p:cNvPr>
          <p:cNvSpPr txBox="1"/>
          <p:nvPr/>
        </p:nvSpPr>
        <p:spPr>
          <a:xfrm>
            <a:off x="6795601" y="5454650"/>
            <a:ext cx="4525347" cy="338554"/>
          </a:xfrm>
          <a:prstGeom prst="rect">
            <a:avLst/>
          </a:prstGeom>
          <a:noFill/>
        </p:spPr>
        <p:txBody>
          <a:bodyPr wrap="square" rtlCol="0">
            <a:spAutoFit/>
          </a:bodyPr>
          <a:lstStyle/>
          <a:p>
            <a:pPr algn="ctr"/>
            <a:r>
              <a:rPr lang="en-US" sz="1600" dirty="0"/>
              <a:t>Missing values in rawdata1</a:t>
            </a:r>
            <a:endParaRPr lang="en-GB" dirty="0"/>
          </a:p>
        </p:txBody>
      </p:sp>
    </p:spTree>
    <p:extLst>
      <p:ext uri="{BB962C8B-B14F-4D97-AF65-F5344CB8AC3E}">
        <p14:creationId xmlns:p14="http://schemas.microsoft.com/office/powerpoint/2010/main" val="239303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sp>
        <p:nvSpPr>
          <p:cNvPr id="15" name="TextBox 14">
            <a:extLst>
              <a:ext uri="{FF2B5EF4-FFF2-40B4-BE49-F238E27FC236}">
                <a16:creationId xmlns:a16="http://schemas.microsoft.com/office/drawing/2014/main" id="{9D6F6950-A409-954A-9B00-FD8D838E15A9}"/>
              </a:ext>
            </a:extLst>
          </p:cNvPr>
          <p:cNvSpPr txBox="1"/>
          <p:nvPr/>
        </p:nvSpPr>
        <p:spPr>
          <a:xfrm>
            <a:off x="4073006" y="1050925"/>
            <a:ext cx="2724539" cy="369332"/>
          </a:xfrm>
          <a:prstGeom prst="rect">
            <a:avLst/>
          </a:prstGeom>
          <a:noFill/>
        </p:spPr>
        <p:txBody>
          <a:bodyPr wrap="square" rtlCol="0">
            <a:spAutoFit/>
          </a:bodyPr>
          <a:lstStyle/>
          <a:p>
            <a:pPr algn="ctr"/>
            <a:r>
              <a:rPr lang="en-US" b="1" dirty="0">
                <a:solidFill>
                  <a:srgbClr val="C00000"/>
                </a:solidFill>
              </a:rPr>
              <a:t>DATA CLEANING </a:t>
            </a:r>
            <a:endParaRPr lang="en-GB" b="1" dirty="0">
              <a:solidFill>
                <a:srgbClr val="C00000"/>
              </a:solidFill>
            </a:endParaRPr>
          </a:p>
        </p:txBody>
      </p:sp>
      <p:sp>
        <p:nvSpPr>
          <p:cNvPr id="17" name="TextBox 16">
            <a:extLst>
              <a:ext uri="{FF2B5EF4-FFF2-40B4-BE49-F238E27FC236}">
                <a16:creationId xmlns:a16="http://schemas.microsoft.com/office/drawing/2014/main" id="{F022E73E-C3A8-54B0-93BB-2F8A12ACC0DD}"/>
              </a:ext>
            </a:extLst>
          </p:cNvPr>
          <p:cNvSpPr txBox="1"/>
          <p:nvPr/>
        </p:nvSpPr>
        <p:spPr>
          <a:xfrm>
            <a:off x="6795601" y="5454650"/>
            <a:ext cx="4525347" cy="338554"/>
          </a:xfrm>
          <a:prstGeom prst="rect">
            <a:avLst/>
          </a:prstGeom>
          <a:noFill/>
        </p:spPr>
        <p:txBody>
          <a:bodyPr wrap="square" rtlCol="0">
            <a:spAutoFit/>
          </a:bodyPr>
          <a:lstStyle/>
          <a:p>
            <a:pPr algn="ctr"/>
            <a:r>
              <a:rPr lang="en-US" sz="1600" dirty="0"/>
              <a:t>Missing values in rawdata1</a:t>
            </a:r>
            <a:endParaRPr lang="en-GB" dirty="0"/>
          </a:p>
        </p:txBody>
      </p:sp>
      <p:pic>
        <p:nvPicPr>
          <p:cNvPr id="7" name="Picture 6" descr="Box and whisker chart&#10;&#10;Description automatically generated"/>
          <p:cNvPicPr/>
          <p:nvPr/>
        </p:nvPicPr>
        <p:blipFill rotWithShape="1">
          <a:blip r:embed="rId2">
            <a:extLst>
              <a:ext uri="{28A0092B-C50C-407E-A947-70E740481C1C}">
                <a14:useLocalDpi xmlns:a14="http://schemas.microsoft.com/office/drawing/2010/main" val="0"/>
              </a:ext>
            </a:extLst>
          </a:blip>
          <a:srcRect b="60509"/>
          <a:stretch/>
        </p:blipFill>
        <p:spPr bwMode="auto">
          <a:xfrm>
            <a:off x="203835" y="1908175"/>
            <a:ext cx="5326380" cy="3006725"/>
          </a:xfrm>
          <a:prstGeom prst="rect">
            <a:avLst/>
          </a:prstGeom>
          <a:noFill/>
          <a:ln>
            <a:solidFill>
              <a:schemeClr val="tx1"/>
            </a:solidFill>
          </a:ln>
        </p:spPr>
      </p:pic>
      <p:pic>
        <p:nvPicPr>
          <p:cNvPr id="8" name="Picture 7" descr="Box and whisker chart&#10;&#10;Description automatically generated"/>
          <p:cNvPicPr/>
          <p:nvPr/>
        </p:nvPicPr>
        <p:blipFill rotWithShape="1">
          <a:blip r:embed="rId2">
            <a:extLst>
              <a:ext uri="{28A0092B-C50C-407E-A947-70E740481C1C}">
                <a14:useLocalDpi xmlns:a14="http://schemas.microsoft.com/office/drawing/2010/main" val="0"/>
              </a:ext>
            </a:extLst>
          </a:blip>
          <a:srcRect t="39866"/>
          <a:stretch/>
        </p:blipFill>
        <p:spPr bwMode="auto">
          <a:xfrm>
            <a:off x="6128385" y="1457325"/>
            <a:ext cx="5326380" cy="4578350"/>
          </a:xfrm>
          <a:prstGeom prst="rect">
            <a:avLst/>
          </a:prstGeom>
          <a:noFill/>
          <a:ln>
            <a:solidFill>
              <a:schemeClr val="tx1"/>
            </a:solidFill>
          </a:ln>
        </p:spPr>
      </p:pic>
      <p:sp>
        <p:nvSpPr>
          <p:cNvPr id="9" name="TextBox 8">
            <a:extLst>
              <a:ext uri="{FF2B5EF4-FFF2-40B4-BE49-F238E27FC236}">
                <a16:creationId xmlns:a16="http://schemas.microsoft.com/office/drawing/2014/main" id="{F022E73E-C3A8-54B0-93BB-2F8A12ACC0DD}"/>
              </a:ext>
            </a:extLst>
          </p:cNvPr>
          <p:cNvSpPr txBox="1"/>
          <p:nvPr/>
        </p:nvSpPr>
        <p:spPr>
          <a:xfrm>
            <a:off x="651976" y="5530850"/>
            <a:ext cx="4525347" cy="338554"/>
          </a:xfrm>
          <a:prstGeom prst="rect">
            <a:avLst/>
          </a:prstGeom>
          <a:noFill/>
        </p:spPr>
        <p:txBody>
          <a:bodyPr wrap="square" rtlCol="0">
            <a:spAutoFit/>
          </a:bodyPr>
          <a:lstStyle/>
          <a:p>
            <a:pPr algn="ctr"/>
            <a:r>
              <a:rPr lang="en-US" sz="1600" dirty="0"/>
              <a:t>Histplot of rawdata1</a:t>
            </a:r>
            <a:endParaRPr lang="en-GB" dirty="0"/>
          </a:p>
        </p:txBody>
      </p:sp>
    </p:spTree>
    <p:extLst>
      <p:ext uri="{BB962C8B-B14F-4D97-AF65-F5344CB8AC3E}">
        <p14:creationId xmlns:p14="http://schemas.microsoft.com/office/powerpoint/2010/main" val="415098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sp>
        <p:nvSpPr>
          <p:cNvPr id="7" name="TextBox 6">
            <a:extLst>
              <a:ext uri="{FF2B5EF4-FFF2-40B4-BE49-F238E27FC236}">
                <a16:creationId xmlns:a16="http://schemas.microsoft.com/office/drawing/2014/main" id="{B23D78D0-FE81-5564-0C33-D0087A240E74}"/>
              </a:ext>
            </a:extLst>
          </p:cNvPr>
          <p:cNvSpPr txBox="1"/>
          <p:nvPr/>
        </p:nvSpPr>
        <p:spPr>
          <a:xfrm>
            <a:off x="3834881" y="1041400"/>
            <a:ext cx="3816221" cy="369332"/>
          </a:xfrm>
          <a:prstGeom prst="rect">
            <a:avLst/>
          </a:prstGeom>
          <a:noFill/>
        </p:spPr>
        <p:txBody>
          <a:bodyPr wrap="square" rtlCol="0">
            <a:spAutoFit/>
          </a:bodyPr>
          <a:lstStyle/>
          <a:p>
            <a:pPr algn="ctr"/>
            <a:r>
              <a:rPr lang="en-US" b="1" dirty="0">
                <a:solidFill>
                  <a:srgbClr val="C00000"/>
                </a:solidFill>
              </a:rPr>
              <a:t>HANDLING MISSING DATA </a:t>
            </a:r>
            <a:endParaRPr lang="en-GB" b="1" dirty="0">
              <a:solidFill>
                <a:srgbClr val="C00000"/>
              </a:solidFill>
            </a:endParaRPr>
          </a:p>
        </p:txBody>
      </p:sp>
      <p:sp>
        <p:nvSpPr>
          <p:cNvPr id="8" name="TextBox 7">
            <a:extLst>
              <a:ext uri="{FF2B5EF4-FFF2-40B4-BE49-F238E27FC236}">
                <a16:creationId xmlns:a16="http://schemas.microsoft.com/office/drawing/2014/main" id="{96D62758-3DD5-4A55-BE5F-E962BAE55C5B}"/>
              </a:ext>
            </a:extLst>
          </p:cNvPr>
          <p:cNvSpPr txBox="1"/>
          <p:nvPr/>
        </p:nvSpPr>
        <p:spPr>
          <a:xfrm>
            <a:off x="0" y="1310959"/>
            <a:ext cx="5611586"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Two techniques would be explored</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An imputation technique</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 of algorithms that support missing data </a:t>
            </a:r>
            <a:endParaRPr lang="en-GB"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FC01813-3B4A-975D-1CD0-B7B288B3EE4D}"/>
              </a:ext>
            </a:extLst>
          </p:cNvPr>
          <p:cNvSpPr txBox="1"/>
          <p:nvPr/>
        </p:nvSpPr>
        <p:spPr>
          <a:xfrm>
            <a:off x="1054400" y="2379233"/>
            <a:ext cx="3685590" cy="369332"/>
          </a:xfrm>
          <a:prstGeom prst="rect">
            <a:avLst/>
          </a:prstGeom>
          <a:noFill/>
        </p:spPr>
        <p:txBody>
          <a:bodyPr wrap="square" rtlCol="0">
            <a:spAutoFit/>
          </a:bodyPr>
          <a:lstStyle/>
          <a:p>
            <a:pPr algn="ctr"/>
            <a:r>
              <a:rPr lang="en-US" b="1" dirty="0">
                <a:solidFill>
                  <a:srgbClr val="0070C0"/>
                </a:solidFill>
              </a:rPr>
              <a:t>IMPUTATION TECHNIQUE  </a:t>
            </a:r>
            <a:endParaRPr lang="en-GB" b="1" dirty="0">
              <a:solidFill>
                <a:srgbClr val="0070C0"/>
              </a:solidFill>
            </a:endParaRPr>
          </a:p>
        </p:txBody>
      </p:sp>
      <p:sp>
        <p:nvSpPr>
          <p:cNvPr id="10" name="TextBox 9">
            <a:extLst>
              <a:ext uri="{FF2B5EF4-FFF2-40B4-BE49-F238E27FC236}">
                <a16:creationId xmlns:a16="http://schemas.microsoft.com/office/drawing/2014/main" id="{E4621B86-6B19-866C-8569-7148DF883984}"/>
              </a:ext>
            </a:extLst>
          </p:cNvPr>
          <p:cNvSpPr txBox="1"/>
          <p:nvPr/>
        </p:nvSpPr>
        <p:spPr>
          <a:xfrm>
            <a:off x="123826" y="2776293"/>
            <a:ext cx="6953250" cy="3539430"/>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From rawadata1, majority of the missing data was present in these features; </a:t>
            </a:r>
            <a:r>
              <a:rPr lang="en-US" sz="1600" b="0" i="0" u="none" strike="noStrike" baseline="0" dirty="0">
                <a:solidFill>
                  <a:srgbClr val="C00000"/>
                </a:solidFill>
                <a:latin typeface="Times New Roman" panose="02020603050405020304" pitchFamily="18" charset="0"/>
                <a:cs typeface="Times New Roman" panose="02020603050405020304" pitchFamily="18" charset="0"/>
              </a:rPr>
              <a:t>DTS, DTC, PEF, DENC, and ROP.</a:t>
            </a:r>
          </a:p>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missing data in these features were predicted using features in the rawdata1 with no missing values. </a:t>
            </a:r>
          </a:p>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method was first employed </a:t>
            </a:r>
            <a:r>
              <a:rPr lang="en-GB" sz="1600" dirty="0">
                <a:latin typeface="Times New Roman" panose="02020603050405020304" pitchFamily="18" charset="0"/>
                <a:cs typeface="Times New Roman" panose="02020603050405020304" pitchFamily="18" charset="0"/>
              </a:rPr>
              <a:t>by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by (Akinnikawe et al., 2018) in generating synthetic Photoelectric and Unconfined compressive strength logs from other wireline logs. </a:t>
            </a: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Predictors were selected after addressing collinearity based on a Variance Inflation Factor threshold measured. </a:t>
            </a:r>
          </a:p>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All other missing values after imputation were removed. </a:t>
            </a:r>
          </a:p>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final dataset after imputation was called </a:t>
            </a:r>
            <a:r>
              <a:rPr lang="en-US" sz="1600" b="1" dirty="0" err="1">
                <a:solidFill>
                  <a:srgbClr val="C00000"/>
                </a:solidFill>
                <a:latin typeface="Times New Roman" panose="02020603050405020304" pitchFamily="18" charset="0"/>
                <a:cs typeface="Times New Roman" panose="02020603050405020304" pitchFamily="18" charset="0"/>
              </a:rPr>
              <a:t>rawdata_new</a:t>
            </a:r>
            <a:r>
              <a:rPr lang="en-US" sz="16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Rawdata_new had </a:t>
            </a:r>
            <a:r>
              <a:rPr lang="en-US" sz="1600" b="1" dirty="0">
                <a:solidFill>
                  <a:srgbClr val="C00000"/>
                </a:solidFill>
                <a:latin typeface="Times New Roman" panose="02020603050405020304" pitchFamily="18" charset="0"/>
                <a:cs typeface="Times New Roman" panose="02020603050405020304" pitchFamily="18" charset="0"/>
              </a:rPr>
              <a:t>42072 rows </a:t>
            </a:r>
            <a:r>
              <a:rPr lang="en-US" sz="1600" dirty="0">
                <a:latin typeface="Times New Roman" panose="02020603050405020304" pitchFamily="18" charset="0"/>
                <a:cs typeface="Times New Roman" panose="02020603050405020304" pitchFamily="18" charset="0"/>
              </a:rPr>
              <a:t>and </a:t>
            </a:r>
            <a:r>
              <a:rPr lang="en-US" sz="1600" b="1" dirty="0">
                <a:solidFill>
                  <a:srgbClr val="C00000"/>
                </a:solidFill>
                <a:latin typeface="Times New Roman" panose="02020603050405020304" pitchFamily="18" charset="0"/>
                <a:cs typeface="Times New Roman" panose="02020603050405020304" pitchFamily="18" charset="0"/>
              </a:rPr>
              <a:t>15 columns</a:t>
            </a:r>
            <a:r>
              <a:rPr lang="en-US" sz="1600" dirty="0">
                <a:latin typeface="Times New Roman" panose="02020603050405020304" pitchFamily="18" charset="0"/>
                <a:cs typeface="Times New Roman" panose="02020603050405020304" pitchFamily="18" charset="0"/>
              </a:rPr>
              <a:t>. Well number and </a:t>
            </a:r>
            <a:r>
              <a:rPr lang="en-US" sz="1600" dirty="0" err="1">
                <a:latin typeface="Times New Roman" panose="02020603050405020304" pitchFamily="18" charset="0"/>
                <a:cs typeface="Times New Roman" panose="02020603050405020304" pitchFamily="18" charset="0"/>
              </a:rPr>
              <a:t>bitsize</a:t>
            </a:r>
            <a:r>
              <a:rPr lang="en-US" sz="1600" dirty="0">
                <a:latin typeface="Times New Roman" panose="02020603050405020304" pitchFamily="18" charset="0"/>
                <a:cs typeface="Times New Roman" panose="02020603050405020304" pitchFamily="18" charset="0"/>
              </a:rPr>
              <a:t> were removed as they were not very important features in predicting target variables. </a:t>
            </a:r>
          </a:p>
        </p:txBody>
      </p:sp>
      <p:pic>
        <p:nvPicPr>
          <p:cNvPr id="2050" name="Picture 2" descr="Learn From the Experts: The Consequences of Missing Data - Atr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6509" y="2125664"/>
            <a:ext cx="4547124" cy="237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288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sp>
        <p:nvSpPr>
          <p:cNvPr id="2" name="TextBox 1">
            <a:extLst>
              <a:ext uri="{FF2B5EF4-FFF2-40B4-BE49-F238E27FC236}">
                <a16:creationId xmlns:a16="http://schemas.microsoft.com/office/drawing/2014/main" id="{7330DC68-7C74-87C2-1058-2F3E3F131EF7}"/>
              </a:ext>
            </a:extLst>
          </p:cNvPr>
          <p:cNvSpPr txBox="1"/>
          <p:nvPr/>
        </p:nvSpPr>
        <p:spPr>
          <a:xfrm>
            <a:off x="1090904" y="4821374"/>
            <a:ext cx="3843046" cy="369332"/>
          </a:xfrm>
          <a:prstGeom prst="rect">
            <a:avLst/>
          </a:prstGeom>
          <a:noFill/>
        </p:spPr>
        <p:txBody>
          <a:bodyPr wrap="square" rtlCol="0">
            <a:spAutoFit/>
          </a:bodyPr>
          <a:lstStyle/>
          <a:p>
            <a:pPr algn="ctr"/>
            <a:r>
              <a:rPr lang="en-US" dirty="0"/>
              <a:t>Rawdata_new (with no missing data)</a:t>
            </a:r>
            <a:endParaRPr lang="en-GB" dirty="0"/>
          </a:p>
        </p:txBody>
      </p:sp>
      <p:sp>
        <p:nvSpPr>
          <p:cNvPr id="4" name="AutoShape 2" descr="data:image/png;base64,iVBORw0KGgoAAAANSUhEUgAABdIAAAJ0CAYAAAAWFNHaAAAAOXRFWHRTb2Z0d2FyZQBNYXRwbG90bGliIHZlcnNpb24zLjQuMywgaHR0cHM6Ly9tYXRwbG90bGliLm9yZy/MnkTPAAAACXBIWXMAAAsTAAALEwEAmpwYAABcP0lEQVR4nO3debzVc/7A8XeLbNkiCQ0Gc9NCMQqNISqjTZtWuyFLKWUUCU2WZN8i25Cy/coylkEGY4kZU/YK2coSWdK9t7q3up/fH7lnuqqvcLml5/PxmMdM55x753M+9yzf7+t8vt9TKaWUAgAAAAAAWKHKFT0AAAAAAABYnQnpAAAAAACQQUgHAAAAAIAMQjoAAAAAAGQQ0gEAAAAAIIOQDgAAAAAAGYR0AAAAAADIIKQDAAAAAEAGIR0AgO9VXFxc0UMAAACoMEI6AACZlixZEkceeWT06tUrUkoVPRwAAIBfnJAOAECmxYsXR/v27WPGjBnRp08fMR0AAFjrVEr2hAAA+B7z58+Pxx9/PP76179G06ZNY9SoUVGpUqWKHhYAAMAvwop0AABWaNn1FhtssEEceOCBceGFF8a///3v+Mtf/hIlJSUVODoAAIBfjpAOAEAZS5YsiYiISpUq5WL5okWLYqONNoqmTZtG9erV46GHHoq+ffs6zQsAALBWENIpd3aoAWDNtXDhwjjttNPi3nvvjYiIypUrR3FxcayzzjpRVFQUhx9+eNSuXTsGDx4cL774Ypx88sne+wHCfhAA/NpVregBsOYqLi6OadOmxcyZM6N69eqxww47xPbbb59bvVa5ss9pfoqUknPPAvCL++abb+LFF1+MWbNmxXrrrRetW7eOatWqxcKFC6NLly6x4YYbxqhRo2LDDTeMTTfdNIYPHx4nn3xyXHvttd63gLWa10AA+HXzZaP8KAUFBdGvX7+YNWtWfPzxx1FSUhK1a9eO5s2bx9ChQyt6eGuc4uLimDp1anz11Vex8847R+3ataNq1apiOgC/mIKCgrjmmmuif//+8fHHH0e/fv1inXXWiX79+sW+++4bHTp0iA022CCuvPLK2GqrrSIiorCwMB5//PEYMWJE/O53v4vbb7+9gu8FwC+rqKgoJk2aFNOnT4/58+fH3nvvHbvvvnust956FT00AKCcCen8YAUFBdGxY8eoVatW9OrVK3bYYYf48ssv48Ybb4wXX3wxmjRpEldffXVssskmVqavgoKCgjjhhBPigw8+iC+++CK22GKL6NChQ5xyyilRrVq1ih4eAGuBgoKC+NOf/hR5eXlxySWXxGabbRbvvPNO9O/fP6pVqxZz586NWrVqxbXXXhubb755RPzvyKn58+fHgw8+GNdff33ceeeducgO8GtXUFAQf/7zn2PBggXxxRdfRNWqVWPLLbeM888/P373u99V9PAAgHImpPODFBQUxCGHHBLbbrttjBgxImrXrp277ssvv4y77rorbrjhhthtt91izJgxEeEUJVkKCgqiQ4cOsd1220Xnzp2jZs2acemll8bUqVNj8ODB0bNnz4oeIgC/cqXv7TvssEMMHz48ateunXvvfuedd2LAgAHxwQcfxBlnnJF7X1qyZElUqVIl9zsWLFgQixcvjo022qii7gbAL2rBggXRq1ev2HTTTaNv376x0047RZUqVeL999+P+vXrV/TwAICfgZDOKluwYEG0bt06dtppp7jggguiZs2aEfG/L9WpVKlSzJs3L8aOHRtXXXVVdO/ePc4999wKHPHqraCgINq3bx/bbrttXHzxxVGrVq2IWHqYfPv27WO77baLW265pYJHCcCvWWFhYfTs2TO++uqrGD9+fNSqVSsX0UuPKnv33XfjlFNOiXXXXTf+/Oc/R+vWrSPCB+XA2u3GG2+Mf/7zn3HuuefG7373u+WOwv3uB44AwJrPOTdYZQ8//HB8+umnsf3225eJ6JUqVYpKlSpFSik23njj6NatW+y7777x1FNPxTvvvFPBo149FRQURNeuXWPbbbeNq666KrbccsuIWHqu9A033DCaNWsWH3/8cXz55ZcVPFLWNiUlJRU9BOAXUroS/a233orq1avHY489FhFRJqKXlJTEjjvuGFdccUUUFRXFTTfdFI888kjudtZjAGurl156KbbaaqvIy8tb4aksq1SpEosXL4677ror3nvvvQoY4ZrDewkAawohne9VGtb23Xff6Nu3b4wdOzYuv/zyiCj7zfSlO9Sbb755nHjiiTFnzhwhfSXOP//8eO+996JNmzax4YYbRqVKlWLRokW5c6J/8MEHsfnmm0f16tUreKSsTQoKCuKcc86J6dOnV/RQgJ9ZQUFBtGvXLnbccce4//77Y+utt4677rorbr311oiIXEQv/e+dd945F9P/9re/xf333x8RYUU6sNZZvHhxzJs3L2bMmBENGzbMbcevyKRJk+Lcc8/N7RMJxmXNnz8/pk2blvsAFwBWd0I6mfLz86Nv377x4YcfRq1ataJHjx5x8sknx+jRo3MxfUXq1KkT66+/fsyePfsXHO3qr3QD8a9//Ws0aNAgrrnmmpg4cWIsWLAg1llnnYiIuPLKK+PVV1+NM888M9Zdd10b3PwiCgoKonXr1vHRRx/F1ltvXdHDAX5GixcvjtNOOy3q1KkT5557btStWzcuuuiiqF27dtxzzz1x2223RcSKY/qVV14Zn376aUyYMCEKCgoq+J4A/PKqVq0aG2+8cWy55ZbxzDPPRHFxcW47/rv++Mc/xnbbbRcvvfRSRPjwcVklJSVxwQUXRMeOHWPKlCm59xrg189znTWZkM5KFRQURMeOHePTTz/NfXlYjRo1omfPntGnT5/lYvqy50p99913o2bNmrHrrrtWyNhXRwUFBXHhhRfGe++9F+uss07cddddsfnmm8cFF1wQTz31VEREXH/99XHjjTfGyJEjo0GDBs4/yy+i9Hz9O+64Y4wYMSI23njjih4S5MyfPz9uuummmDlzZkUP5VejatWqceyxx8all14atWvXjpKSkthiiy1yXyJ+9913rzSm77TTTnHbbbfF+eef76gpWI157Sxf353PlFLk5eXFa6+9FpMmTVppFEopxZIlS0SjFahcuXIcfPDBsddee8UJJ5wQkydPFtN/hPnz58fYsWMtYGO1VVRUFI8//nhMmDAh1z0811mTVa3oAbB6Kg1r2223XVx00UVRo0aNXNStUaNGdO3aNSIirrnmmoiIOPXUU3PBd968efHAAw/EJptsEr/97W8r7D6sTgoKCuLggw+OevXqRc2aNWPx4sVRtWrVGD9+fHTp0iUuvvjimDhxYjzxxBNx+eWXR8uWLSPCqhV+fqXP9Tp16sRFF10UW265ZS6alfKBDhXpwQcfjEsuuSTmzJkThx9+eGy77bYVPaQ1VnFxcXzwwQexaNGiqFevXmy44YYRsXRnZsmSJVGzZs0YMWJEDB48OO6+++6IiDjyyCOXi+k77rhjRd6N1dZ3Xzv58Urfd7z//HheO8vXsvN52GGHRZ06daJv377xr3/9K6677rrYeuutY+edd45KlSrltvNTSjF9+vRYf/31Y7fddosI21SlSuehWbNmUa1atbjqqqvihBNOiOuvvz722GMPr6c/wPjx4+OCCy6IL774Inr27Jn77i1+nEWLFsXChQtzCwn5aQoKCuLPf/5zzJ49O2bPnh1VqlSJAw44IK6++uqoXLmy10TWSN6dWM7KwlrphmFExJZbbhk9evRYbmX6/PnzY+TIkTFx4sQYPnx41KhRoyLvymqh9Mvcdtppp/jrX/8aG220UVStWjW3kf1///d/scUWW8Q//vGP6NGjR+y///4R4RyK/PwKCgqiS5cuUadOnbj88svLRPTi4uI477zz4rPPPrNxQ4Xq1q1bnHLKKblV0h999FFFD2mNVFBQEH369InjjjsuOnfuHJ07d44XXnghIpa+31SpUqVMTM9amc7S0+N89tlnMX369Jg1a1ZEhLn5CRYsWBA33HBD9O/fP4444ojo379/zJkzx/vPT+C1s3wtO59jxoyJmTNnxhZbbBGnn356vP/++zF06NB4/vnno7i4OKpWXbpW7fPPP49x48ZFUVFRNGnSJCIskim17JdV77nnntG3b9+oW7eulek/whFHHBHHH398XH/99TFu3Lj4/PPPK3pIa6zS/fZ///vfFT2UX4XS+dxggw3i/PPPj/vvvz/at28fEydOjPPPPz8ivCayZrIinTIKCgqic+fOscMOO8QFF1ywXFjr1atXdOjQIXr16hWbb7559OzZMyKWrkxfsmRJLFy4MB588MG4884743e/+10F35uKV/rmse222y632rd0pco666wTd955Z3Tr1i0eeeSRaNSoUbRo0SKqVavmE1p+ViNHjowPPvgg+vXrF5tssklERO653r59+6hZs2asu+66FTxK1mZLliyJKlWqxEknnRQlJSVx4403RsTSVdJWV6660lO1bbXVVnHSSSfFnDlz4pFHHokBAwbEnXfeGdtvv/0KY/rgwYNj/PjxUVRUFMcff7xQ/K3CwsI444wz4oMPPoi33347ateuHWeccUa0atWqooe2RiooKIgjjjgiKlWqFJtvvnmsu+66UVBQENOmTYuaNWtW9PDWSKXbml47y8eK5jOlFMcdd1y0bt06KleuHBdeeGEMHDgwmjRpEgcddFBMnTo1ZsyYEVOnTo2bbropateuXdF3Y7Ww7L7NskedNGnSJPr27RtXX321lek/QOl20oABA2LRokUxevToiIjo3r27x9wPVFBQEJ06dYrNNtssdwQJP15pB9lmm21ixIgRscUWW0TlypVj0KBB8fHHH8eLL74YX331lYWXrJEqJcte+VZxcXG0bNkyiouL47bbbovf/e53uTfn4uLi6NixY1SvXj2uuuqqqFWrVu7nvvrqq7jzzjvj6quvjkqVKsWECROiXr16FXhPVg+lbx516tSJESNGxFZbbVXmQ4mTTjopBg8eHNtvv31uhXqXLl3iiy++iDPPPDMX04lYuHBhvP322865X84+++yz6Nu3b3z55Zdx7rnnxr777hslJSXRvn37qF69elxxxRWx1VZbVfQwWQstu+O87P++5ppr4sYbb4yuXbvGUUcdFdtss01FDnONsOwHuiNHjsy9f7/wwgsxYMCAaNq0aVx++eVlPrQtfe//4osv4qSTToqIiBtvvDH3gdvarHTBwZZbbhlt2rSJzTbbLN56661o0qRJ7LXXXk5J8gMVFRXFUUcdFdWqVYuzzz47d9qgL774IrbYYosKHt2arbi4OLcduexrp5j+46xoPg899NA47rjjolatWvH555/HpZdeGm+++WbMnDkzttpqq9hjjz3iuOOOc6rL+N/7SsTyp7dZ9t//+c9/4uqrr47p06eL6RmWnZNl5/aiiy6K8ePHx2GHHRbdu3cvs8/Oyi17RP7FF1/s9Dg/0fz586NTp06x5ZZbxqhRo2KDDTaIypUrx6JFi2KdddaJUaNGxR133BF33323bXnWSFakk1OtWrVo2rRpPPTQQ/Hkk0/GZpttFjVr1sxF9I022iiuuOKK5d6Qa9SoET169IgNNtgg9ttvPxuLsXRj+6ijjorFixfHDTfcENWqVcu9cRQXF0eXLl1i0aJFsckmm5Q5zcv48eOje/fucfrpp5c5V/ra7oQTToiCgoIYP358RQ9ljTd//vyYMmVKNGvWLGrVqhXXXntt9O7dO4YPHx5DhgyJiy++OKpXrx6XX365iM4vbsGCBTFv3ryoVatWbsdw2VOK9OnTJyKWRt111103jj766Nh8880reNSrr8LCwmjfvn387ne/i3POOafM+/fvf//7+O1vfxtz585dLvhWqVIl9wWk1113XRQVFYnosfS8qYMGDYratWvHeeedF9tss01UqlQpWrRokYsY8+fPjw033FBEX0XPPvtsLFiwIE4//fQy594vjejLBqJl/zdlzZ8/P55++unYaqutol69erHeeuuVWYzRp0+fWLJkSdx8882RUoojjzwy6tSpU4EjXr2t6nzedNNNERFx+OGHx3bbbRcjRoyIoqKi+Oyzz3KrgS2KWfqBWZ8+feKAAw6IHj16RKVKlcqE4KyV6aNHj47dd99dTP/WiraTSpWUlMSLL74YlStXjuuuuy5KSkqiV69eovD3WHbBQWlEL328pZRi4cKFsf7661f0MNcoN9xwQ3zwwQex77775iL6sh9Gvvbaa1GjRg3blqyxvBsRRUVF8dJLL0XE0lM9dO7cOa644op46KGHYvbs2dG5c+eVhrXCwsJ47rnnolq1anHUUUeJ6N96//33o2rVqlGlSpV45JFHIiJinXXWiYULF0anTp1igw02iFtvvTV3yPKyMf3OO++MXXfdNXbeeeeKvAurlcMOOyzefvvtGDt2bEUPZY13/fXXx5///Od49NFHI6UUNWvWjNGjR0f16tWjd+/eERFxySWXOBz0R3CA10+zZMmSGDx4cLRq1So++uij3GlGIqLMuVL79OkTxxxzTNx6663x9NNPR0Q4j+oKLFmyJC688ML45JNP4sQTT4zatWtHSUlJLFmyJHdasZKSklhvvfVi0aJFy/186ZxvvvnmsfXWW1fAPVj9zJkzJ2bOnBmdO3eObbfdNhfLS9/rhw0bFieffHKMHDnS+ahX0eTJk2Px4sXRuHHjFV5fpUqVSCnFeeedF88991xEeK39riVLlsSQIUNiwIAB0bNnz+jRo0f06NEjRo0aFU899VS89dZbERHRr1+/GDRoUEyYMCHGjh0bM2fOrOCRr55+yHwOHjw4JkyYEHfccUe8//77UalSpVhvvfVi2223jWrVqono3/rggw8iPz8/br755rj//vsjIpY7B/qy50wvjen169ePnj17xquvviqix9Jtne9uJxUVFeWOHm/Xrl2su+668eyzz8Zxxx0Xo0ePds7077Fw4cJo3759/OY3v4krrrhiudPannjiifH8889X9DDXOEceeWQccsgh8a9//SuuuOKK5Y7oeeGFF2L48OFRvXp12/CskaxIX8sVFRVFjx49YvHixdGvX7848MADY/jw4VFSUhIXXXRR3HDDDVGnTp247rrrljt/VWFhYQwfPjxefvnluOOOO6J69eoVdC9WP3l5eTF48OC4/vrr48orr4z1118/DjrooOjSpUtsuOGGK1zZv2jRopg+fXo0aNAg7rjjjgoa+epp9913jzZt2sS9994bu+++u1MH/QQ9evSI2bNnxxlnnBEppTj44INzMX3AgAHx4YcfxqxZs6J27dpW/mUoLi6OZ555JlJKUaNGjdhjjz2czuEnqlKlShx00EExc+bMOOKII2LMmDGx7bbbrnBler9+/eKTTz7JHbmz8cYbV/TwVztVqlSJpk2bxtSpU2PAgAExZsyY2GabbXJfHn7FFVfEm2++GRMmTIh11llnhb9DuCjrk08+iVmzZsVOO+0UEUt3wD/++OM4//zzY9KkSVGpUqWoXbt2/Oc//4nXX389brnllpXOLUt98803ue/iWNnr59y5c+Oxxx6LGTNmxH777ec19juqVKkSBx54YMybNy+ef/75qFWrVmy44YZx8803R2FhYWy00Uax5ZZbRt26daNt27ZRt27deOihh6Jq1arRtWvX2G677Sr6LqxWymM+bT+VlZeXF2eccUZcd911ceWVV0ZKKTp27Jhb8bui53STJk2iUqVKUa1atdhoo40qYNSrn8qVK5fZTrrlllti++23j/nz50fXrl2jevXqcemll0a1atVi4MCBUVJSEqNHj45KlSpFjx49nOZlBZ5//vn47LPPYuedd861jtKI3qlTp6hSpUo0atSoYge5Btpss83ijDPOiOHDh+cWFQ4YMCBuuOGGuP766+Piiy+O3XbbLVJKtjVZMyXWav/+979TXl5eatSoUerdu3d6/PHHc9cNHz485eXlpZEjR6avvvqqzM8VFBSkoUOHpt122y299tprv/Sw1xgvvfRSOv7449P++++f9t5779SrV680e/bs5W5XUFCQhgwZkpo3b57mzZuXlixZUgGjXX0sWbIkLV68uMxlzz//fPrjH/+YrrnmmtxtWDWFhYXpsccey/179uzZacCAAWnXXXdNDz/8cCopKUkppfT555+njh07pgMOOCA999xzadGiRRU15NVafn5+6tmzZ2ratGnKy8tLTZs2Tddff31FD2uNlZ+fn+66667cv5944onUrl271Lx58zRr1qyUUirzelD6uJwyZUpq0qRJeuWVV37ZAa/mVmU+r7rqqlS/fv3c64LX05XLz89P48aNSymlNH/+/NS8efN04oknpocffjgNHz48/eEPf0j169dPJ510Upo5c2b65ptv0ptvvpkaNWqU7rvvvood/Gpo2flMKaXzzjsvNW3aNLdt9N33/lKnnXZa6ty58y8yxjXFd5/rjz32WOrevXtq3rx5+vLLL1NKS7dDx4wZk04++eTUpk2b1KhRo7TXXnulvLy8lJeXly699FLv9d8yn+VvyZIluW3MlFJ6+eWXc/tF9957b+7ykpKSMrebNm1aeumll1JKKS1cuPCXG/Aa4vHHH0/t2rVLBx54YHr33XdThw4d0qGHHpo+/fTTlFLZ9/TLLrss5eXlpWuuuWalr69ro9K5yM/PT/fee29q3LhxOvnkk3PXt27dOnXr1i03p6yaL7/8MhUXF6eioqLcvwcMGJBatmyZevTokerXr5/++c9/2u5kjSekk84+++yUl5eXDjjggHTUUUeliRMn5q4bOnRoysvLS9dee21uIzI/Pz+dddZZadddd01vvvlmRQ17tVJUVJSefvrpdPPNN6dx48al559/PnfdlClTUu/evVPjxo3TLbfckru89A1k2Q8l3njjjV987KubgoKCdMwxx6TRo0en119/vcx11113Xapfv3566623Ukriz6ooKSnJbUTffffductnz56dBg4cuFxMnzNnTurYsWNq3rx5mjRpkh3C78jPz08HHHBAOuyww9IDDzyQnn766XTIIYek5s2b5x6XrLr8/PzUrFmz1K1bt5Sfn5+7/J///Gcu/s6cOTOltHxge+CBB9L++++fu57vn88WLVqk4cOHp4YNG6YHH3ywAke6ZsjPz09/+MMfUrdu3dK8efNSSik99NBDqVmzZrlwduyxx6ZHH320zHwXFRWlVq1apb/97W8VNPLV07LzWTpfU6dOTY0aNUqDBg3K3W5FsWfgwIGpa9euv9hYV3cre65PnDgxtWnTJh1wwAHp/fffL/MzixYtSq+99lp69tln04UXXphOPvnkNGPGjF945Ksn81m+vvscXvbfr7zySurdu3faf//904QJE5b72cmTJ6fOnTunXr165V5312aLFi1KM2fOTFOnTk3vvPNO7vInnngitW/fPuXl5aV27dql4uLiMvtFy8751VdfXeZn13bz5s1Lhx56aHr55ZdTSksXHE2YMCE1atQonXDCCalt27ape/fu6eOPP67Yga4h5s+fn6677rr05z//ObVs2TK1a9cunX322ek///lPSimluXPnpr/85S+pUaNG6cQTT8w9Nu3HsyYT0tdipS9i06ZNS/3790/Dhw9PzZs3T927d09PPPFE7nZnnXVWysvLS6NGjUqzZs1K5557roi+jPz8/HTYYYelFi1apMaNG6f69eunhg0bpqOPPjr3Bvzqq6/mVmAsu9E4b968NHToUPO5jKuuuirl5eWlQw45JHXp0iWNGTOmzCqVY445Jh155JFp7ty5FTjKNcu0adPSoEGDUoMGDcqstsqK6V27dk277757evHFFytq2Kud0oh+xBFHpM8++yy3AfjAAw+kXXbZJb366qsVPMI1S35+fmrevHk65phjcqtRl92onjhxYmrfvv0KY/mcOXPSKaecko488kg72t9alfk89NBDU15eXrrtttuWu56ySp/vy85nSku3nb744ov03HPP5VZMlip9DZ0+fXrq2LFjeuqpp8pcvjZb2Xx+8803ue3MSy65JHf5so/Njz/+OPXs2TONGDEipWQ+V+W53q5duzKvnd/9ULykpMTq1G+Zz/JVUFCQunbtmi644II0bdq0tGDBgpRS2Tl9+eWXczF9/Pjxucv/+9//pl69eqVGjRqlqVOn/uJjX90UFBSkPn36pHbt2uWOIF92wdvEiRNTjx490r777ps74mzZx6bH5PLy8/NTy5YtU+fOndOcOXNyl5fG9ObNm6cGDRpYib6K8vPzU4cOHVKXLl3SKaeckq688sp0wgknpCZNmqS6deumW2+9NaW0tHmcdtppqUWLFunSSy/NPTY9RllTCelroe/uOM+bNy/16dMnXXLJJWnatGkrjen169dPrVu3TrvvvruV09/Kz89PBx54YDrssMPSc889lz7//PM0Y8aMNHz48NSkSZPUqlWr3KfdpSvTlz2cUURf3jfffJNat26dOnbsmEaPHp3q16+fjjvuuPTII4+klFJ65plnUpcuXdLf//73lJId6lX19ttvp4EDB6b69euvUkz/7LPP0uGHH54++OCDihryaiU/Pz+1atUqF9FT+t/OymOPPZZatmyZW5H+3UOUWd53P5RI6X/vTctuVD/55JOpY8eOae+9906TJk1KX375ZXr99dfTmWeemZo0aeIogG+t6nw+9thjqVOnTmVO8+Kok+UVFBSk9u3bp/bt25eJvqvy3P7666/TmWeemVq3bp37W6ztsuYzpZRmzJiRjj322JSXl5fOOOOMMh+Uv/vuu+nMM89M++23n/ejtOrP9WVP6bSy+Iv5/Dncf//9KS8vL+2yyy6pffv26aijjkovv/xy+uKLL8rcbvLkyWX2i2bMmJF69uyZGjdunKZNm1ZBo199FBQUpIMOOigddthhacKECenRRx9N119/fXr22WfL3G7ixImpbdu2mUfwsVTph2ZHHnlk7vm+7Hv63Llz04QJE9Iee+yR+vTpk7vcNv2KLVy4MB166KHpyCOPXO5onEmTJqWTTjop1atXL918880ppZS++uqrNGDAgNSiRYt02WWXeQ1ljSakr0UWLly43Mq90jfa6dOnp9122y3997//TVOnTk3NmzdPPXv2LBPTBw8enPLy8mzcfGvZje9PPvmkzHWFhYXp4YcfTgcccEBq1apVbmX6Sy+9lHr37p0OPPDA1KlTp7TbbruJ6MsoLi5OKaU0YcKE1LFjx/T000+nadOmpW7duqWDDz44nXrqqenLL79M/fr1Sz179sz9nFWVq+bTTz9NAwYMSHl5eWWOjFg2pj/yyCO5DUYb4kstWrQode3aNTVs2DC3k1I6RwsXLkxdu3ZNHTt2TDNnzkyff/65oyW+R+lr51FHHbXc6r+ioqJ01llnlXmfKX3dzMvLS3vvvXc66KCDUtu2bb0XfeuHzueKgpDn+v/k5+enFi1apLy8vNSqVavv/R6YsWPHptGjR6evv/46Pfjgg2nAgAFpzz339Pj8VtZ8LvvBxLvvvpvOOuus1LBhw7T//vunY445Jh1zzDG57+0wn57r5c18/jxmzJiRjj/++HTDDTekm266KXXr1i3Vq1cv9erVK915553p66+/zt128uTJ6fjjj0/77bdfatasWdp9990919PS/aE+ffqkI444YqWnr1t2n/7pp58W079HaURf0YdmixYtyp3SqaCgIE2YMGG5c6aL6cv7+9//ntq2bVvmu4pKz42e0tLXgv79+6e8vLz03HPPpZSWLjYYNGhQ2nPPPdPVV1/9i48ZyouQvpaYP39+2muvvdJee+2VRo8evdwpCEpKStJFF12UBg8enFJK6cUXX8zF9CeffDJ3u++uJlhbzZ8/P+23336pV69ey604K32jLSoqSo888khq0qRJOvLII3PXv/LKK6lXr16pWbNmNhbT0nn67gcR7733XjrssMPS2WefnVJaehqHu+++O/3pT39Kbdq0SWPHjk316tVLV111VUUMebVWVFS03OGIpR9QpJTSQQcdlPbYY49Uv379dOedd+Yunz17djr99NNTXl5emS8mZelG9ejRo1ODBg3SxRdfnAoLC1NKS+e6Q4cOucC72267pby8vLTffvulYcOGpfHjx6dp06blbk9KCxYsSH/4wx9S586dc+GidEVK6Xmle/bsmb766qvldlomTpyYxo4dm5588kkrfb81f/78tO+++/7g+XziiSdSx44dU+PGjdNHH31UIWNfHZUeeXLkkUemKVOmpA4dOqSDDjpopadt+vzzz9MxxxyT6tevn/Ly8tI+++yTevXq5UiJb63KfC4b0+fOnZteeeWV9Je//CUdddRR6eijj07XXXed70FInuvlzXz+vE4//fTUoUOHXJwcN25cOu2001JeXl467LDD0vDhw9NXX32VUkrp/fffTz169LBftIzPPvsstW3bNj3wwAMppf/tW5aUlKQHHnggDR06NHXu3DmNGDEivf322yml/x3B57G5vPz8/HTQQQelo48+On3++ecppbIfmh1yyCHpiiuuyM1z6WleGjdunE455ZQKG/fqbvjw4aldu3aZHzJMnjw57b///qlv376poKAgpbQ0pg8dOtRRZqzRhPS1xAMPPJD7YqwePXqk/fbbL1133XVlXsAmTpyY/vCHP+R2cF544YXUsmXL1LZt2/T000+nlHwaW2rSpEkpLy8vnXDCCZmrTwsLC9OFF16YGjZsWOYDiddee225eLw2Ki4uTm3btk09e/bMnbql1COPPJLq1q2b/vWvf6WUlu7gFBUVpSFDhqTDDz887bfffqlJkyZpypQpFTH01U5JSUlatGhRatu2bTrllFPShx9+mFL634biwoULU5s2bVL37t3TpEmT0l/+8pflYvqnn36ahg4d6suyVqCkpCTdcMMNqW7duumqq65K8+bNS23atEndunVLTz75ZHr77bfTxIkT08iRI9Nhhx2Wdtlll9wKTB9A/s+7776bGjZsmLp27ZqmTZuWWzFV+vjs1q2b81L+ADNmzEgNGjRI3bp1W6X5XPY9/LHHHkvdunWzI/Ot4uLi1LRp09S9e/fcjvaHH36Y2rdvn7kyffbs2em1115LEyZMSG+++Wbui9nXdj9kPm1bfj/P9fJlPstX6fyUfhgxe/bs1KxZs3TxxRfnbvPCCy+kunXrptatW6dGjRqlffbZJ51zzjnp5ZdfTlOnTrVflJZ+wPOf//wnvfrqq6lx48a57ylauHBheuedd9KRRx6Z8vLyUr169VLLli1TvXr1Uvfu3XOr0x9++OHUo0cPj81lLFq0KLVq1SrVq1cvd7rVZRe9tW7dOh166KFlTjuW0tJ9+Pvuuy/l5eWl00477Zce9hqhf//+6bDDDkspZb+PDxkyJO23335lvsjZ0eSs6YT0tURhYWH629/+lpo2bZq6du2axowZk37/+9+n7t27pwsvvDB3u7/+9a+pS5cuuTfk559/PrVr184n2yvwyCOPpN133z2dcsopuVUVyyp9Q5k5c2Zq1KhRGj169C89xDXCPffckzp37pz22GOPdP7556cvvvgi9+Z6xhlnpEMOOWS5b03/17/+lc4555zUpEkTG97fcdNNN6W8vLw0ZMiQ9O6776aUlgaN1q1bp65du+Y2FN9555102mmnpfr166d77rkn9/MOBV2qqKgoTZkyJY0dOzbdd999uRWRN998c9pll13Srrvumrp167bchnepGTNmpL///e+5DzTWdoWFhem2225LRUVF6fXXX0/77LNP6tGjR5o1a1YuXHTt2nWFEb2oqGi51wD+59VXX0177bXXKs/n/Pnzcx/uOFqirH/961/LzdkHH3yQDjnkEPH3R/gh81nKvK6c53r5Mp8/3ZIlS9KiRYvSJ598koqLi3MhvbCwMA0ePDh16dIllZSUpGnTpqU999wzDRgwIL377rtp8uTJuVMNNmnSxJeGf+uUU05JrVu3TosWLUoHHHBAOv7449M999yThg0blpo1a5YaNGiQ+vTpk2bNmpWKiopyHwgte7rG0lW//M+YMWNy+0bvvfdeSul/+0ZZCziKiorS3//+dwuMVmLw4MFp//33T998801Kafk4Xnqal3vvvTfts88+ji7jV6VSSikFv0oLFy6MBx98MD7++ONo1KhR1KlTJ5599tm45JJL4oQTTogOHTrE//3f/8X9998fVapUiaOPPjpq1KgRzz//fBx00EGx33775X7PeuutV8H3puItO58NGzaM3XbbLSZPnhxnnHFG/PGPf4xzzz03Nt100+V+bvHixdGqVato1apVDB48+Jcf+GqouLg4Xn311Zg1a1bsvPPOsXDhwnj55Zfj+uuvj5122im6du0aHTp0iLfffjuGDh0anTp1ip49e8bixYtjnXXWyf2eefPmxcYbb1yB92T1sGjRonjvvfeiSpUqsdNOO8Wjjz4a/fv3j549e0bPnj3j1FNPjQ033DAuv/zyqF27du7n3nnnnbjlllvivvvuiwsuuCA6depUgfdi9VFQUBAnn3xyzJkzJz766KNYf/31o2bNmnH11VdH7dq1Y/z48TFy5Mjo0KFDnHXWWVGtWrWIiCgpKYnKlSvn/pv/eeCBB2LQoEHRu3fv6Nu3b0ybNi2OP/742H777eOrr76KzTbbLK666qrYcssty/xcYWFhnHfeeRERce6558a6665bEcNfrZSUlERhYWEUFhbGOuusE5tvvnm8/vrrceKJJ8a2224bX3/99ffOZ0lJSQwfPjz32F2blZSURH5+fixYsCDWW2+9Mu/jKaWoVKlSfPjhh9GvX79YsGBBXHLJJdGwYcOKG/BqznyWH8/18mU+y1dhYWFcdtll8eabb8b7778fW265ZfTr1y/222+/WGeddeLNN9+Mbt26xdFHHx3jx4+PPfbYI4YOHRq1atXK/Y4XXnghfvOb38Q222xTgfdk9TFx4sQYNGhQjBw5MqpVqxaDBg2Kr7/+OiIi9t133+jWrVvstddeUb169dzrabt27aJt27bRu3fvCh796mVl+0Y9evSIXr16rXTfKGLpY/tf//pX7L777rHVVltV0D1YvSzbQXbZZZdo2bJlTJkyJY444og47rjj4tRTT42IWOE+0MiRI+PZZ5+NCRMmeO3k16NCMz4/m/z8/NSpU6e09957504xcN5556VPPvkkjR49OuXl5aXLL788d9vBgwenbt26pX322Sc1bNgwDRw4sGLvwGpm2fmsV69eysvLS8OGDUv5+fnp4YcfTo0aNUr9+vUr8wU6pV599dXUtm3bNHHixF9+4Kuh/Pz8dMQRR6Q//elPqWHDhikvLy+NGTMmLViwIM2cOTMdeeSRqW3btunkk09O+fn5afjw4emggw7Krf7xDd9l5efnp969e6cDDjgg1a9fP7Vr1y699957aeLEiSkvLy81bNgwderUqczpBpZd8Tdt2jSnc1lGQUFBOvjgg9NRRx2Vnn766VRYWJg++OCDNGnSpNxtPv744zRu3Li0yy67pIsuuigtWLCgAke8ZigpKUl/+9vf0i677JIuvvjitGjRovTaa6+lAw44oMyXEC2roKAgnX322alevXrp9ddfr4BRr34KCgrSkCFDcudBbdasWbr00kvT1KlT07Rp01KrVq3M5w+wovm87LLL0uTJk3O3KX29/L6V1JjP8uS5Xr7MZ/kqKChIbdq0ST169EgjRoxId911Vxo0aFDuNI2lz/NBgwalvLy8dPLJJ5c5zZ1t+RX75JNP0p/+9Kfcd5Z99tlnadKkSemll14qc7vS+X3rrbdShw4d7GN+x4/ZNypVUFCQBg8enPbZZ5+VHnW6tllRBznnnHPSzJkzU9++fVNeXl4aO3Zs7vbL7md+/vnnqXfv3mn48OGOeuZXxYr0X6GCgoI45JBDYuutt44+ffrERhttFP/85z/j2muvjbFjx8Yuu+wSd9xxR1x22WXRs2fPGDp0aEREvPzyyzF58uS45JJLYqONNoqJEyfGJptsEpUqVarge1Sxsubztttui6ZNm8YjjzwSQ4YMif322y/OOeec2GyzzSIiIj8/P0aMGBFvvPFG3HjjjcutcFnbFBYWRpcuXaJmzZpx/PHHx3bbbRcffvhhlJSUxL777huVKlWKgoKCmDhxYowZMya++eab6N+/fwwbNizat28f55xzTkXfhdVKQUFBdOjQIWrVqhWtWrWKL7/8Mu67774oKCiIRx99NKZMmRKnnnpqtGnTJvr37x916tRZ4e8pLi62QiCWHj0yZMiQmD17dpx//vmx9dZbR+XKlWPRokW5IyHGjRsXb731VvTo0SOmTJkSF1xwQRx55JHRr18/q6W/R0opbr311hg5cmQce+yxccopp8Q777wTxx9/fOywww5x1llnRd26dSNi6WN75MiR8cADD8Sdd94Z9erVq+DRV7yCgoI49NBDY+ONN4499tgjNt1003jjjTfiiSeeiDp16sTJJ58c9evXj2OPPTa23nrrOPvss81nhpXN5z//+c/Ydttt47jjjosuXbpExPIrqRcvXhzDhw+Pxo0bV/C9WH2Yz/LjuV6+zGf5Ki4ujr59+0ZxcXEMGzYsfvOb3yx3myVLlkSVKlXikUceiUGDBsWQIUOie/fuuec+yyudm3vvvTfOPvvsuPnmm6Np06YrnbOvv/46Lr300pgyZUr87W9/K7PSf232U/aNCgsL46KLLooHH3wwbr/99mjQoEEF3pPVQ1YHueeee6JKlSpxzjnnxNtvvx0nnnhiHHvssbl9yvfffz9uueWWeOqpp+L222+PHXbYoYLvDZSjimv4/Bzy8/NT8+bN0xFHHFHmU9T//ve/qUGDBukf//hHSimlr776Kt1www1pl112ScOGDSvzO15//XXno/3Wqs7nokWLcivT+/fvn77++utUWFiYhg4dmnbfffc0ffr0iroLq40lS5akoUOHpp49e670HGnfPd/5Oeeckzp16pQOPPDA1LBhw/T888//EkNdI5Q+Ng8//PDcF7mllNI//vGP1KhRozR8+PCUUkq33357ysvLS2eddZYvH/oen3/+eerQoUO6/fbbc6smlj3f39VXX5370uZhw4aladOmpbFjx6aGDRumYcOG5c4FyFKlK1KWXYGyePHidMstt6S6deumSy65JLcyfe+99049e/ZM06ZNS/n5+enss89Ou+66a3rzzTcravirlfz8/HTAAQekww8/fLnXz0mTJqW99torNWvWLP39739P06ZNS82aNTOfGVZ1Ppf9/ohSH374YWrevHnq3LlzWrhw4S815NWa+Sw/nuvly3yWv6lTp6ZDDjkkPf7447ltpGXf55ddjbpo0aJ02mmnpVatWtlGWkWffPJJ6tatWxoyZEiZObvpppvS6NGj08cff5weeOCB1L9//7TnnnumadOmVeBoVy8/Zt+o9LuMCgsL01lnneX5voysDlK/fv1cB3nppZdS7969U15eXmrTpk3q3bt3Ovroo1PXrl1TixYtPEb5VRLSf0UKCgpSixYt0nHHHZd7sSs9dO71119P++67b3r11Vdzt//yyy/T6NGjU926ddN5551XIWNenf3Q+SwqKsrF9L59+6ZBgwal3XbbLb3xxhsVMv7VzYIFC1KPHj2W+9LVJUuWpNGjR6djjz02NWjQIHXr1i3ddNNNueuffvrpdNZZZ6V99tnHl95+a0WPzWV3XA499NB01FFH5f49duzY3AajL3pZuWeffTbl5eWtcIPvsssuS/Xr108vvPBCGjduXMrLy0tnn312mj17drr22mtTkyZNyhy2vDYrLCxMjz76aHrttddScXHxcnGspKQk3XDDDalu3bpp5MiRy8X0Pn36pN12282OzLdW9HxPaek8lkaMyZMnp3322Se1atUqvfHGG+m1115LTZs2TYcddpj5/I5Vmc8pU6bk5vO///3vcr9j5syZXku/ZT7Lj+d6+TKfP4+77rorNWrUKPO0FwsXLkzDhg1L/fr1S+PHj0+///3vy5z6YW03f/785V4Llz3dzRVXXJGaNGmS5syZk1JaGtf79u2b6tevn+rXr5+aNWuWDjvssPT222//ouNenf2UfaPp06enc889V0Rfxg/tIJ9++ml6+umnU9++fdMxxxyT+vTpk+644w6LM/nVEtJ/JUpKStIJJ5yQ8vLy0hNPPJFS+t/qgIULF6YePXqkJk2apGeeeSY9+uij6eOPP86d1/fWW29NeXl5aeTIkRU2/tXNj5nP/Pz8lFJKEydOTA0aNEh5eXlp6tSpFXYfVjfffPNNatWqVbr00ktTSkvfoF9++eXUrVu3lJeXl5o1a5b69u2bDj300NS8efN0//335362sLAw943ga7sVPTZTWvrt86U7h4ccckjq27dvmXN3jx07NtWtWzedeuqpgsVKPPvss2mXXXZJr7zySkrpf6vRZ82alY444oh033335S679NJLU6NGjdKMGTPSggULVvj9CGujkpKSdMwxx6S8vLxUv3791L59+3TMMcekG264IT3yyCPpiy++SMXFxSmlpTvjdevWTZdddllauHBhev3111OjRo1W+mHG2mhlz/dlj5Qo3VF8/vnnU7169dKIESNSSku/n2PXXXc1n8v4IfM5adKkMvPJ8sxn+fFcL1/m8+czZsyYtNdee6V58+allMrGymUdd9xxqU2bNik/Pz/tt99+6dhjj7UqPZXdTjrjjDPSk08+udxt5s+fnw4++OA0dOjQ3GWfffZZeuONN9K9996b3nzzzfTVV1/9ksNerf2UfaO8vLy0zz77pD322MPit2/9kA7yj3/8o0wHgbWFc6T/irz55psxePDgqFGjRvTt2zd+//vfR3FxcXTu3Dneeeed2HrrraOwsDC++eabWG+99WKrrbaKTp06xYIFC2LDDTeM5s2bx4477ljRd2O18WPms3379lGtWrWoU6dO1K1bN7bbbruKvhurjeLi4hg8eHC89tprseeee8bcuXPj3//+d6yzzjrRokWL6NevX2y55ZbxxRdfxPHHHx/77rtv7hvAKWvZx2b//v3LnFf2qquuiltuuSUmTJgQO+64Y+48lRERt9xyS1xzzTXx6KOPrvXn61+Rzz//PNq1axd/+tOfYtiwYbnLFy9eHPPmzYsaNWrkLuvXr1/MnDkz7rvvvooY6mpt2rRpMWDAgJgzZ07UqlUrtttuu5g0aVIUFxfHRhttFDVq1IimTZtGXl5eTJkyJR588ME47bTTolevXvHhhx/GBhtssMJzrq6tsp7vpdK351A988wz4/HHH4+HHnoottpqq5g+fXqsv/763ouW8UPmc8iQIfHYY4/Fww8/7PyzK2E+y4/nevkyn+WrdK5eeOGFOO644+K0006Lo446qsx1EZH7XpnHHnssBg0aFA8//HC89dZbsd1229nP/NbMmTPjiSeeiNGjR0dERIMGDaJv376x/fbbx6abbhrFxcUxatSoeOaZZ2LUqFGx1VZbRUlJSVSuXLmCR776+rH7RrfffntcdNFFMX78+Nx3I/DjOkibNm1io402ip49e0a1atV8JwK/bhVV8Pl5TJs2LbVu3TodffTR6cUXX0zt27dPXbt2TVOnTk2fffZZeu+999KDDz6Yzj777NSmTZvcqkGnzFixHzKfbdu2TXl5ealu3boOY1qJ999/Px199NHpD3/4Q9pzzz3TgAED0ksvvZQKCwtTSv/7tPvPf/5z6t+/f0UOdbVX+tg87LDD0pQpU1JKS8/hXb9+/fToo4+mlP638mrZFVhz58795Qe7higsLEy9e/dOe++9d24OV+TNN99Mhx56aO40RStbjbU2mz59emrfvn06/vjj02uvvZa++eabNGXKlHTllVemU089NbVs2TLl5eWlxo0b5847/93TPvE/pc/3ww8/PE2ePHm560sfgxMmTEgNGjRI77777i89xDWK+Sxf5rP8mMvyZT7L3xdffJFatmyZDjnkkDKndvjuttDVV1+dWrZsmQoKCn7pIa4xPvroo3TLLbektm3bpiZNmqRjjz02TZo0KaWU0pw5c1KTJk3SNddcU8GjXHP82H2j0qMrKOvHdJC8vLz06aefVvTQ4WdnRfqv0PTp02PgwIHxySefxNZbbx3jx4+P9ddff7nb5efnx6xZs2KjjTYq843VlGU+y9c333wTRUVFkZ+fX2ZlSvr2U+tZs2bFoEGD4uCDD47DDz+8Ake6+it9bG611VZRq1atePDBB+Oiiy6K1q1bL3fb0vlNVgdkmjFjRnTt2jXq1KkTffv2jRYtWpS5/quvvopLLrkkJk+eHLfccktss802FTTS1d+0adNi4MCBsfnmm8eAAQPKrA768ssvo6CgIF5//fWYOnVqvPnmm3H22WdbrZah9Pm++eabR//+/WP33XePiCizSu22226LO+64I+66667YbLPNKnK4q70fMp933313bLrpphU42tWf+Sw/nuvly3yWv2effTZOPPHE+MMf/hAnnXRS7LrrrmWunzNnTgwdOjQ22GCDuOCCC2K99daroJGuOW6++eZ44YUX4rnnnovWrVvHwQcfHHPnzo0JEybEyJEjHam3iuwbla8f0kE++uijqF69ug7CWkFI/5V666234pRTTonNNtssBg0aFI0bN47SP3VKKSpXruxN4wcwnz+f0kNAI5ZueF911VXx7LPPxu233+6NeBVMnz49+vfvHzNnzoyTTjop+vTpU9FDWuO98MILcdJJJ8XGG28chxxySPTo0SOqVq0azz//fDz77LPx3HPPxW233eYQ0FUwffr0GDBgQGyxxRZxyimnxO9///uIiDKH1UZEFBUVxbrrrltRw1xjrCwIRSz9cGLYsGFRpUqVuPDCC4WLVWA+y5f5LD/msnyZz/L3f//3f/HXv/41dt555zj00EOjS5cukVKKadOmxT333BNPPvlkjB071gfk32PZ/cfFixfHE088Effee2+8/fbbUVxcHAUFBXHFFVfEAQccUMEjXXPYNypfOggsT0j/FVt2o7Ffv36xxx57RER4ofuRzGf5u+aaa+Ldd9+NP/7xjzFnzpyYPHlyvPLKK3HrrbfGLrvsUtHDW2O89dZb0b9//6hZs2aceuqpuZW/Hps/3vTp02PYsGExbdq0WLRoUVSqVCm22Wab2GmnneLUU0+NnXbaqaKHuMZYWcAo3fzwGP1hlp3P0ud7QUFBjBgxIp566qkYM2aMcPEDmM/yZT7Lj7ksX+az/D377LNxzjnnxBdffBE1atSIypUrx7rrrhtVq1aNSy65JPLy8ip6iGuE726vf/XVVzFnzpy48sorY/r06XHzzTfHDjvsUIEjXPPYNypfOgiUJaT/yq1oo5Efz3yWnyVLlsSECRPi0ksvjeLi4thss82iQYMG0a9fPzsyP4LHZvmbN29efPnllzF9+vRIKUXjxo1jo402iurVq1f00NY4Hp/la9n5PPHEE+PJJ5+Me+65J+68886oV69eRQ9vjWM+y5f5LD/msnyZz/L3+eefxyuvvBKTJ0+OJUuWxK677hpNmzb1hcLloKSkJAoKCmLjjTeu6KGskWx7li/zCf8jpK8Fpk+fHqeffnpUqVIlhg0bttx57PhhzGf5mjNnTnz55Zex2WabxcYbb7zC866xajw2WZ15fJav0vmcNWtWpJRi3LhxUb9+/Yoe1hrLfJYv81l+zGX5Mp+sCZY9hz8/nm3P8mU+YSmvzmuBunXrxgUXXBDVqlWLzTffvKKHs8Yzn+WrZs2aUbdu3ahVq5aI/hN5bLI68/gsX3Xr1o0RI0bEDjvsEP/3f/8nBP1E5rN8mc/yYy7Ll/ksf8uuy7NGr3yI6OXDtmf5Mp+wlBXpa5Hi4uKoVq1aRQ/jV8N8srry2GR15vFZvsxn+TKf5ct8lh9zWb7MJ6w9PN/Ll/lkbSekAwAAAABABscMAQAAAABABiEdAAAAAAAyrBUh/bPPPos99tgjbr311ooeCgAAAAAAa5hffUgvLCyMvn37RkFBQUUPBQAAAACANdCvOqR//PHHcfjhh8err75a0UMBAAAAAGAN9asN6bfeemu0a9cupk+fHnvttVdFDwcAAAAAgDXUrzakjxkzJrbZZpsYO3ZsHHLIIRU9HAAAAAAA1lBVK3oAP5dhw4bFPvvsE1WqVIkPPvigoocDAAAAAMAa6lcb0vfdd9+KHgIAAAAAAL8Cv9pTuwAAAAAAQHn41a5ILy/7779/RQ/hV+OKK66IiIj+/ftX6Dh+Lcxn+TKf5ct8lh9zWb7MZ/kyn+XLfJYv81m+zGf5Mp/lx1yWL/NZvsxn+Xv66acreghrpSeffDKGDx8et912W/zmN7+p6OFUGCvSAQAAAAAgg5AOAAAAAAAZhHQAAAAAAMggpAMAAAAAQAYhHQAAAAAAMgjpAAAAAACQoWpFD+CX0KlTp+jUqVNFDwMAAAAAgDWQFe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COkAAAAAAJBBSAcAAAAAgAxCOgAAAAAAZBDSAQAAAAAgg5AOAAAAAAAZhHQAAAAAAMggpAMAAAAAQAYhHQAAAAAAMgjpAAAAAACQQUgHAAAAAIAMQjoAAAAAAGQQ0gEAAAAAIIOQDgAAAAAAGYR0AAAAAADIIKQDAAAAAEAGIR0AAAAAADII6QAAAAAAkEFIBwAAAACADEI6AAAAAABkENIBAAAAACCDkA4AAAAAABmEdAAAAAAAyCCkAwAAAABABiEdAAAAAAAy/KiQftFFF0VeXl78+9//LnN5QUFBjBw5Mlq2bBkNGjSIpk2bxkknnRTTpk1b4e95+umno1u3btG4cePYe++948wzz4wvv/yyzG0GDx4ceXl5mf8ZPHhwmZ955JFHonv37tG4cePYddddo0OHDnH33Xf/mLsKAAAAALDKiouLo23btjFp0qTcZUOHDl2uad56660VN8i1RHn+Lar+0P/z1157LW677bblLp8/f3706tUrpk+fHo0bN44WLVrE7Nmz4/HHH4/nnnsu/va3v8Uee+yRu/1DDz0UAwcOjDp16kSPHj3i008/jfvuuy9eeumlmDBhQmy88cYREdGiRYvYZpttVjiWu+++O+bMmRN77rln7rLrrrsurrjiithiiy2iXbt2UbVq1Xjqqafi7LPPjnfeeSfOOuusH3qXAQAAAAC+V1FRUQwcODDeeeedMpfPmDEjTj/99Gjfvn3usurVq//Sw1urlPff4geF9OLi4hgyZEgsWbJkuevGjh0b06dPj8MPP7xMrP7Pf/4TRx11VJx77rnx4IMPRkREYWFhDB8+POrUqRP3339/bqDNmjWLIUOGxHXXXReDBg2KiKUhvUWLFsv9/z366KMxZ86caNu2bXTu3DkiIj799NO49tprY9ttt43x48fHZpttFhERAwcOjF69esXtt98eHTt2jPr16/+Quw0AAAAAkGnGjBkxcODASCktd917770XDRo0iJo1a1bAyNY+P8ff4ged2uX666+P999/P/bZZ5/lrnv88cejUqVK0b9//zKXN2nSJJo0aRJvv/12fPbZZxER8fDDD8fcuXPjqKOOKlP7u3TpEjvssEPce++9K4z1pb7++us455xzYtNNNy0T7Z988slYtGhRHH300bmIHhGx4YYbxtFHHx0REc8888wPucsAAAAAAN/rv//9bzRr1my5U0zPmTMn5s6dGzvssEMFjWzt83P8LVY5pE+fPj1uuOGG6N27d+y0007LXd+tW7c49dRTV7gMvlq1ahGxdCV6RMRLL70UERFNmzZd7rZNmjSJuXPnLrfkflmjRo2KuXPnRr9+/coE8wYNGkS/fv1i7733XukY5s+fn3U3AQAAAAB+sO7du8fpp58e66+/fpnLZ8yYEVWrVo0rr7wy9t1332jfvn3ce++9FTTKH6a4uDiefvrpiIi49957o7i4uGIHtIp+jr/FKp3aZcmSJXHmmWfGdtttF717946LL754udsceuihK/zZr776Kv773//GBhtsENtuu21ERMyaNSsiIurUqbPc7Utv8/7770fdunWXu/6jjz6KO++8M7bddtvo2rVrmet222232G233VY4jieeeCIiYoUfAgAAAAAA/Bzee++9iIioW7duHH744fGf//wnzj777Fh//fXj4IMPruDRrVxxcXF06dIl8vPzIyLigQceiCeffDLGjx+fW7S8pvkpf4tVCuk333xzTJs2Le64444fPEkXX3xxFBYWRo8ePXI/+/XXX0e1atVivfXWW+72pSvaCwoKVvj7br/99li0aFEcddRRUbXqqp3i/cUXX4yHH344atSoES1btvxB4wcAAAAA+LF69uwZbdq0iU033TQilkbcDz/8MO68887VOqSPGzcuF9FL5efnx7hx43Kn0V7T/JS/xfeW6Pfffz+uueaa6NmzZzRu3PgHDWzUqFFx7733xjbbbBOnnnpq7vLFixevNMiXXl5UVLTcdfPnz4977703Nt1009wXjH6f6dOnxymnnBIppRg2bFhssMEGP+g+lB66QPkxp+XLfJYv81m+zGf5MZfly3yWL/NZvsxn+TKf5ct8li/zWX7MZfkyn+XLfFKpUqVcuC3129/+Np577rmKGdAqev3111d4+RtvvPELj6T8/JS/RWZITynFkCFDYvPNN48BAwb8oEFdeeWVMWrUqNh0001j9OjRsckmm+SuW2+99WLRokUr/LnS8+x89/w1ERH//Oc/Y968edGrV69VCuKvvfZaHHfccfHNN9/EwIEDo1WrVj/oPgAAAAAA/BQjRoyI999/P0aPHp27bNq0afHb3/62Akf1/S677LKKHkK5+yl/i8wvGx03blxMnjw5zj333Nhwww1XaTBLliyJIUOGxKhRo2LzzTeP2267LXbeeecyt9l4442jqKhohSenLz2ly0YbbbTcdU8++WRERBx00EHfO46nn346jjjiiJg7d24MHDgwjj/++FUaPwAAAABAeTnggAPimWeeiTFjxsTMmTNj3Lhxcf/998exxx5b0UNb6/yUv0XmivTHHnssImKlEfqII46IiKUrxbfddtsoLi6OU045JZ566qnYZptt4pZbbontt99+uZ/bfvvtY8qUKfHRRx8tV/s/+uijiIjYYYcdyly+ZMmSePbZZ6NGjRrx+9//PvNO3X///TFkyJAoKSmJYcOGRffu3TNvDwAAAADwc2jSpElceumlMWrUqLj44oujTp06cdlll31v46T8/ZS/RWZI79ixYzRp0mS5y5999tl49dVXo2PHjrHNNtvExhtvHCmlGDhwYDz11FOx8847x8033xy1atVa4e/dY4894t57742XXnppuZD+73//OzbaaKPYcccdy1z+3nvvRX5+frRo0SKqVKmy0jFPnDgxzjjjjKhSpUpcfvnl8ac//SnrLgIAAAAAlKu33nqrzL9bt24drVu3rqDRrN3K62+RGdI7deq0wsvnzZuXC+lNmzaNiIgxY8bE448/Htttt12MGTMmatSosdLf26JFi7jgggvipptuioMOOih3gvfx48fHBx98EMccc0xUrlz2rDNTp06NiIiGDRuu9PfOnj07Bg8eHCmluPzyy6Nly5ZZdw8AAAAAAL5XZkhfVcXFxTFq1KiIiMjLy4tx48at8Hbdu3ePmjVrxqabbhp/+ctf4txzz40OHTrEwQcfHJ999ln84x//iO233z569+693M/OmjUrIiJ+85vfrHQcN910UxQUFESdOnVi+vTpMX369OVus9tuu8Uf//jHH3M3AQAAAABYC5VLSH/33Xfj66+/joiIxx9/PB5//PEV3q5FixZRs2bNiIjo0aNHbLLJJnHTTTfFuHHjYpNNNokOHTrEqaeemluhvqy5c+dGRMRWW2210nG89NJLEbE0ul9zzTUrvM0RRxwhpAMAAAAAsMoqpZRSRQ8CAAAAAABWV5W//yYAAAAAALD2EtIBAAAAACCDkA4AAAAAABmEdAAAAAAAyCCkAwAAAABABiEdAAAAAAAyCOkAAAAAAJBBSAcAAAAAgAxCOgAAAAAAZBDSAQAAAAAgw/8DXdIsx/HlTH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1555005"/>
            <a:ext cx="6344589" cy="267409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648" y="1390651"/>
            <a:ext cx="5740398" cy="4019549"/>
          </a:xfrm>
          <a:prstGeom prst="rect">
            <a:avLst/>
          </a:prstGeom>
        </p:spPr>
      </p:pic>
      <p:sp>
        <p:nvSpPr>
          <p:cNvPr id="5" name="TextBox 4">
            <a:extLst>
              <a:ext uri="{FF2B5EF4-FFF2-40B4-BE49-F238E27FC236}">
                <a16:creationId xmlns:a16="http://schemas.microsoft.com/office/drawing/2014/main" id="{0BFE629A-2801-7EA6-D806-249B50395A0A}"/>
              </a:ext>
            </a:extLst>
          </p:cNvPr>
          <p:cNvSpPr txBox="1"/>
          <p:nvPr/>
        </p:nvSpPr>
        <p:spPr>
          <a:xfrm>
            <a:off x="155575" y="5782980"/>
            <a:ext cx="5032245" cy="369332"/>
          </a:xfrm>
          <a:prstGeom prst="rect">
            <a:avLst/>
          </a:prstGeom>
          <a:noFill/>
        </p:spPr>
        <p:txBody>
          <a:bodyPr wrap="square" rtlCol="0">
            <a:spAutoFit/>
          </a:bodyPr>
          <a:lstStyle/>
          <a:p>
            <a:r>
              <a:rPr lang="en-US" b="1" dirty="0">
                <a:solidFill>
                  <a:srgbClr val="FF0000"/>
                </a:solidFill>
              </a:rPr>
              <a:t>Caveat: Depths are in meters (m) and not feet (ft)</a:t>
            </a:r>
            <a:endParaRPr lang="en-GB" b="1" dirty="0">
              <a:solidFill>
                <a:srgbClr val="FF0000"/>
              </a:solidFill>
            </a:endParaRPr>
          </a:p>
        </p:txBody>
      </p:sp>
    </p:spTree>
    <p:extLst>
      <p:ext uri="{BB962C8B-B14F-4D97-AF65-F5344CB8AC3E}">
        <p14:creationId xmlns:p14="http://schemas.microsoft.com/office/powerpoint/2010/main" val="150330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sp>
        <p:nvSpPr>
          <p:cNvPr id="7" name="TextBox 6">
            <a:extLst>
              <a:ext uri="{FF2B5EF4-FFF2-40B4-BE49-F238E27FC236}">
                <a16:creationId xmlns:a16="http://schemas.microsoft.com/office/drawing/2014/main" id="{B23D78D0-FE81-5564-0C33-D0087A240E74}"/>
              </a:ext>
            </a:extLst>
          </p:cNvPr>
          <p:cNvSpPr txBox="1"/>
          <p:nvPr/>
        </p:nvSpPr>
        <p:spPr>
          <a:xfrm>
            <a:off x="3834881" y="1013672"/>
            <a:ext cx="4320074" cy="369332"/>
          </a:xfrm>
          <a:prstGeom prst="rect">
            <a:avLst/>
          </a:prstGeom>
          <a:noFill/>
        </p:spPr>
        <p:txBody>
          <a:bodyPr wrap="square" rtlCol="0">
            <a:spAutoFit/>
          </a:bodyPr>
          <a:lstStyle/>
          <a:p>
            <a:pPr algn="ctr"/>
            <a:r>
              <a:rPr lang="en-US" b="1" dirty="0">
                <a:solidFill>
                  <a:srgbClr val="C00000"/>
                </a:solidFill>
              </a:rPr>
              <a:t>OUTLIER DETECTION AND HANDLING </a:t>
            </a:r>
            <a:endParaRPr lang="en-GB" b="1" dirty="0">
              <a:solidFill>
                <a:srgbClr val="C00000"/>
              </a:solidFill>
            </a:endParaRPr>
          </a:p>
        </p:txBody>
      </p:sp>
      <p:sp>
        <p:nvSpPr>
          <p:cNvPr id="8" name="TextBox 7">
            <a:extLst>
              <a:ext uri="{FF2B5EF4-FFF2-40B4-BE49-F238E27FC236}">
                <a16:creationId xmlns:a16="http://schemas.microsoft.com/office/drawing/2014/main" id="{96D62758-3DD5-4A55-BE5F-E962BAE55C5B}"/>
              </a:ext>
            </a:extLst>
          </p:cNvPr>
          <p:cNvSpPr txBox="1"/>
          <p:nvPr/>
        </p:nvSpPr>
        <p:spPr>
          <a:xfrm>
            <a:off x="436417" y="1279078"/>
            <a:ext cx="10789298"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Isolation forest was used in detecting outliers in </a:t>
            </a:r>
            <a:r>
              <a:rPr lang="en-US" sz="1600" dirty="0" err="1">
                <a:latin typeface="Times New Roman" panose="02020603050405020304" pitchFamily="18" charset="0"/>
                <a:cs typeface="Times New Roman" panose="02020603050405020304" pitchFamily="18" charset="0"/>
              </a:rPr>
              <a:t>rawdata_new</a:t>
            </a:r>
            <a:r>
              <a:rPr lang="en-US" sz="1600" dirty="0">
                <a:latin typeface="Times New Roman" panose="02020603050405020304" pitchFamily="18" charset="0"/>
                <a:cs typeface="Times New Roman" panose="02020603050405020304" pitchFamily="18" charset="0"/>
              </a:rPr>
              <a:t>. This was further investigated with pairplots and boxplots</a:t>
            </a:r>
          </a:p>
        </p:txBody>
      </p:sp>
      <p:pic>
        <p:nvPicPr>
          <p:cNvPr id="16" name="Picture 15">
            <a:extLst>
              <a:ext uri="{FF2B5EF4-FFF2-40B4-BE49-F238E27FC236}">
                <a16:creationId xmlns:a16="http://schemas.microsoft.com/office/drawing/2014/main" id="{4510AB50-1A8D-C80E-4CF3-FE25AA309158}"/>
              </a:ext>
            </a:extLst>
          </p:cNvPr>
          <p:cNvPicPr>
            <a:picLocks noChangeAspect="1"/>
          </p:cNvPicPr>
          <p:nvPr/>
        </p:nvPicPr>
        <p:blipFill>
          <a:blip r:embed="rId2"/>
          <a:stretch>
            <a:fillRect/>
          </a:stretch>
        </p:blipFill>
        <p:spPr>
          <a:xfrm>
            <a:off x="173602" y="1617632"/>
            <a:ext cx="6115232" cy="1143611"/>
          </a:xfrm>
          <a:prstGeom prst="rect">
            <a:avLst/>
          </a:prstGeom>
        </p:spPr>
      </p:pic>
      <p:pic>
        <p:nvPicPr>
          <p:cNvPr id="18" name="Picture 17">
            <a:extLst>
              <a:ext uri="{FF2B5EF4-FFF2-40B4-BE49-F238E27FC236}">
                <a16:creationId xmlns:a16="http://schemas.microsoft.com/office/drawing/2014/main" id="{0B949CAB-4DB6-8662-4458-0B280D9B8CDB}"/>
              </a:ext>
            </a:extLst>
          </p:cNvPr>
          <p:cNvPicPr>
            <a:picLocks noChangeAspect="1"/>
          </p:cNvPicPr>
          <p:nvPr/>
        </p:nvPicPr>
        <p:blipFill>
          <a:blip r:embed="rId3"/>
          <a:stretch>
            <a:fillRect/>
          </a:stretch>
        </p:blipFill>
        <p:spPr>
          <a:xfrm>
            <a:off x="173603" y="2721445"/>
            <a:ext cx="6115231" cy="1057454"/>
          </a:xfrm>
          <a:prstGeom prst="rect">
            <a:avLst/>
          </a:prstGeom>
        </p:spPr>
      </p:pic>
      <p:pic>
        <p:nvPicPr>
          <p:cNvPr id="20" name="Picture 19">
            <a:extLst>
              <a:ext uri="{FF2B5EF4-FFF2-40B4-BE49-F238E27FC236}">
                <a16:creationId xmlns:a16="http://schemas.microsoft.com/office/drawing/2014/main" id="{C1042488-6DAA-EA4E-7E2E-F8B4EDC38D04}"/>
              </a:ext>
            </a:extLst>
          </p:cNvPr>
          <p:cNvPicPr>
            <a:picLocks noChangeAspect="1"/>
          </p:cNvPicPr>
          <p:nvPr/>
        </p:nvPicPr>
        <p:blipFill>
          <a:blip r:embed="rId4"/>
          <a:stretch>
            <a:fillRect/>
          </a:stretch>
        </p:blipFill>
        <p:spPr>
          <a:xfrm>
            <a:off x="173602" y="3779369"/>
            <a:ext cx="6115231" cy="1143611"/>
          </a:xfrm>
          <a:prstGeom prst="rect">
            <a:avLst/>
          </a:prstGeom>
        </p:spPr>
      </p:pic>
      <p:pic>
        <p:nvPicPr>
          <p:cNvPr id="22" name="Picture 21">
            <a:extLst>
              <a:ext uri="{FF2B5EF4-FFF2-40B4-BE49-F238E27FC236}">
                <a16:creationId xmlns:a16="http://schemas.microsoft.com/office/drawing/2014/main" id="{31BF1FB0-B3F6-F087-260A-FFE9A72F53E0}"/>
              </a:ext>
            </a:extLst>
          </p:cNvPr>
          <p:cNvPicPr>
            <a:picLocks noChangeAspect="1"/>
          </p:cNvPicPr>
          <p:nvPr/>
        </p:nvPicPr>
        <p:blipFill>
          <a:blip r:embed="rId5"/>
          <a:stretch>
            <a:fillRect/>
          </a:stretch>
        </p:blipFill>
        <p:spPr>
          <a:xfrm>
            <a:off x="173601" y="4851893"/>
            <a:ext cx="6236530" cy="1143612"/>
          </a:xfrm>
          <a:prstGeom prst="rect">
            <a:avLst/>
          </a:prstGeom>
        </p:spPr>
      </p:pic>
      <p:sp>
        <p:nvSpPr>
          <p:cNvPr id="27" name="TextBox 26">
            <a:extLst>
              <a:ext uri="{FF2B5EF4-FFF2-40B4-BE49-F238E27FC236}">
                <a16:creationId xmlns:a16="http://schemas.microsoft.com/office/drawing/2014/main" id="{8487F6BD-C9DD-411E-FD11-7BC643A52303}"/>
              </a:ext>
            </a:extLst>
          </p:cNvPr>
          <p:cNvSpPr txBox="1"/>
          <p:nvPr/>
        </p:nvSpPr>
        <p:spPr>
          <a:xfrm>
            <a:off x="597159" y="5995504"/>
            <a:ext cx="4320074" cy="307777"/>
          </a:xfrm>
          <a:prstGeom prst="rect">
            <a:avLst/>
          </a:prstGeom>
          <a:noFill/>
        </p:spPr>
        <p:txBody>
          <a:bodyPr wrap="square" rtlCol="0">
            <a:spAutoFit/>
          </a:bodyPr>
          <a:lstStyle/>
          <a:p>
            <a:pPr algn="ctr"/>
            <a:r>
              <a:rPr lang="en-US" sz="1400" dirty="0"/>
              <a:t>Distribution of features in Rawdata_new</a:t>
            </a:r>
            <a:endParaRPr lang="en-GB" sz="1400" dirty="0"/>
          </a:p>
        </p:txBody>
      </p:sp>
      <p:sp>
        <p:nvSpPr>
          <p:cNvPr id="28" name="TextBox 27">
            <a:extLst>
              <a:ext uri="{FF2B5EF4-FFF2-40B4-BE49-F238E27FC236}">
                <a16:creationId xmlns:a16="http://schemas.microsoft.com/office/drawing/2014/main" id="{45D26606-89E5-FECA-38E0-FD31049E7667}"/>
              </a:ext>
            </a:extLst>
          </p:cNvPr>
          <p:cNvSpPr txBox="1"/>
          <p:nvPr/>
        </p:nvSpPr>
        <p:spPr>
          <a:xfrm>
            <a:off x="6997626" y="5578922"/>
            <a:ext cx="4320074" cy="307777"/>
          </a:xfrm>
          <a:prstGeom prst="rect">
            <a:avLst/>
          </a:prstGeom>
          <a:noFill/>
        </p:spPr>
        <p:txBody>
          <a:bodyPr wrap="square" rtlCol="0">
            <a:spAutoFit/>
          </a:bodyPr>
          <a:lstStyle/>
          <a:p>
            <a:pPr algn="ctr"/>
            <a:r>
              <a:rPr lang="en-US" sz="1400" dirty="0"/>
              <a:t>Outliers in Rawdata_new</a:t>
            </a:r>
            <a:endParaRPr lang="en-GB"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7630" y="1724256"/>
            <a:ext cx="4888889" cy="3695238"/>
          </a:xfrm>
          <a:prstGeom prst="rect">
            <a:avLst/>
          </a:prstGeom>
        </p:spPr>
      </p:pic>
    </p:spTree>
    <p:extLst>
      <p:ext uri="{BB962C8B-B14F-4D97-AF65-F5344CB8AC3E}">
        <p14:creationId xmlns:p14="http://schemas.microsoft.com/office/powerpoint/2010/main" val="258093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sp>
        <p:nvSpPr>
          <p:cNvPr id="7" name="TextBox 6">
            <a:extLst>
              <a:ext uri="{FF2B5EF4-FFF2-40B4-BE49-F238E27FC236}">
                <a16:creationId xmlns:a16="http://schemas.microsoft.com/office/drawing/2014/main" id="{B23D78D0-FE81-5564-0C33-D0087A240E74}"/>
              </a:ext>
            </a:extLst>
          </p:cNvPr>
          <p:cNvSpPr txBox="1"/>
          <p:nvPr/>
        </p:nvSpPr>
        <p:spPr>
          <a:xfrm>
            <a:off x="3107093" y="973112"/>
            <a:ext cx="4320074" cy="369332"/>
          </a:xfrm>
          <a:prstGeom prst="rect">
            <a:avLst/>
          </a:prstGeom>
          <a:noFill/>
        </p:spPr>
        <p:txBody>
          <a:bodyPr wrap="square" rtlCol="0">
            <a:spAutoFit/>
          </a:bodyPr>
          <a:lstStyle/>
          <a:p>
            <a:pPr algn="ctr"/>
            <a:r>
              <a:rPr lang="en-US" b="1" dirty="0">
                <a:solidFill>
                  <a:srgbClr val="C00000"/>
                </a:solidFill>
              </a:rPr>
              <a:t>OUTLIER DETECTION AND HANDLING </a:t>
            </a:r>
            <a:endParaRPr lang="en-GB" b="1" dirty="0">
              <a:solidFill>
                <a:srgbClr val="C00000"/>
              </a:solidFill>
            </a:endParaRPr>
          </a:p>
        </p:txBody>
      </p:sp>
      <p:pic>
        <p:nvPicPr>
          <p:cNvPr id="6148" name="Picture 4">
            <a:extLst>
              <a:ext uri="{FF2B5EF4-FFF2-40B4-BE49-F238E27FC236}">
                <a16:creationId xmlns:a16="http://schemas.microsoft.com/office/drawing/2014/main" id="{1178D20B-39E0-8566-FF62-E15D59E2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394" y="2196421"/>
            <a:ext cx="5689988" cy="25767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26194C26-A577-24B2-8BAD-97E3EA00F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2" y="1383004"/>
            <a:ext cx="5909382" cy="467242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842A7EE-7B48-D93C-5BF3-B578407F9C06}"/>
              </a:ext>
            </a:extLst>
          </p:cNvPr>
          <p:cNvSpPr txBox="1"/>
          <p:nvPr/>
        </p:nvSpPr>
        <p:spPr>
          <a:xfrm>
            <a:off x="497632" y="6055433"/>
            <a:ext cx="5218922" cy="307777"/>
          </a:xfrm>
          <a:prstGeom prst="rect">
            <a:avLst/>
          </a:prstGeom>
          <a:noFill/>
        </p:spPr>
        <p:txBody>
          <a:bodyPr wrap="square" rtlCol="0">
            <a:spAutoFit/>
          </a:bodyPr>
          <a:lstStyle/>
          <a:p>
            <a:pPr algn="ctr"/>
            <a:r>
              <a:rPr lang="en-US" sz="1400" dirty="0"/>
              <a:t>boxplot of features in Rawdata_new before outlier removal</a:t>
            </a:r>
            <a:endParaRPr lang="en-GB" sz="1400" dirty="0"/>
          </a:p>
        </p:txBody>
      </p:sp>
      <p:sp>
        <p:nvSpPr>
          <p:cNvPr id="23" name="TextBox 22">
            <a:extLst>
              <a:ext uri="{FF2B5EF4-FFF2-40B4-BE49-F238E27FC236}">
                <a16:creationId xmlns:a16="http://schemas.microsoft.com/office/drawing/2014/main" id="{77B4556F-F7B0-056D-1B6F-1246C9CF38A0}"/>
              </a:ext>
            </a:extLst>
          </p:cNvPr>
          <p:cNvSpPr txBox="1"/>
          <p:nvPr/>
        </p:nvSpPr>
        <p:spPr>
          <a:xfrm>
            <a:off x="6627845" y="4810408"/>
            <a:ext cx="5218922" cy="307777"/>
          </a:xfrm>
          <a:prstGeom prst="rect">
            <a:avLst/>
          </a:prstGeom>
          <a:noFill/>
        </p:spPr>
        <p:txBody>
          <a:bodyPr wrap="square" rtlCol="0">
            <a:spAutoFit/>
          </a:bodyPr>
          <a:lstStyle/>
          <a:p>
            <a:pPr algn="ctr"/>
            <a:r>
              <a:rPr lang="en-US" sz="1400" dirty="0"/>
              <a:t>Pairplot of features in Rawdata_new before outlier removal</a:t>
            </a:r>
            <a:endParaRPr lang="en-GB" sz="1400" dirty="0"/>
          </a:p>
        </p:txBody>
      </p:sp>
    </p:spTree>
    <p:extLst>
      <p:ext uri="{BB962C8B-B14F-4D97-AF65-F5344CB8AC3E}">
        <p14:creationId xmlns:p14="http://schemas.microsoft.com/office/powerpoint/2010/main" val="341546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sp>
        <p:nvSpPr>
          <p:cNvPr id="7" name="TextBox 6">
            <a:extLst>
              <a:ext uri="{FF2B5EF4-FFF2-40B4-BE49-F238E27FC236}">
                <a16:creationId xmlns:a16="http://schemas.microsoft.com/office/drawing/2014/main" id="{B23D78D0-FE81-5564-0C33-D0087A240E74}"/>
              </a:ext>
            </a:extLst>
          </p:cNvPr>
          <p:cNvSpPr txBox="1"/>
          <p:nvPr/>
        </p:nvSpPr>
        <p:spPr>
          <a:xfrm>
            <a:off x="3834881" y="1013672"/>
            <a:ext cx="4320074" cy="369332"/>
          </a:xfrm>
          <a:prstGeom prst="rect">
            <a:avLst/>
          </a:prstGeom>
          <a:noFill/>
        </p:spPr>
        <p:txBody>
          <a:bodyPr wrap="square" rtlCol="0">
            <a:spAutoFit/>
          </a:bodyPr>
          <a:lstStyle/>
          <a:p>
            <a:pPr algn="ctr"/>
            <a:r>
              <a:rPr lang="en-US" b="1" dirty="0">
                <a:solidFill>
                  <a:srgbClr val="C00000"/>
                </a:solidFill>
              </a:rPr>
              <a:t>DATA AFTER REMOVING OUTLIERS </a:t>
            </a:r>
            <a:endParaRPr lang="en-GB" b="1" dirty="0">
              <a:solidFill>
                <a:srgbClr val="C00000"/>
              </a:solidFill>
            </a:endParaRPr>
          </a:p>
        </p:txBody>
      </p:sp>
      <p:sp>
        <p:nvSpPr>
          <p:cNvPr id="8" name="TextBox 7">
            <a:extLst>
              <a:ext uri="{FF2B5EF4-FFF2-40B4-BE49-F238E27FC236}">
                <a16:creationId xmlns:a16="http://schemas.microsoft.com/office/drawing/2014/main" id="{96D62758-3DD5-4A55-BE5F-E962BAE55C5B}"/>
              </a:ext>
            </a:extLst>
          </p:cNvPr>
          <p:cNvSpPr txBox="1"/>
          <p:nvPr/>
        </p:nvSpPr>
        <p:spPr>
          <a:xfrm>
            <a:off x="333781" y="1279078"/>
            <a:ext cx="3165199"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z-score transform was used.  </a:t>
            </a:r>
          </a:p>
        </p:txBody>
      </p:sp>
      <p:sp>
        <p:nvSpPr>
          <p:cNvPr id="10" name="TextBox 9">
            <a:extLst>
              <a:ext uri="{FF2B5EF4-FFF2-40B4-BE49-F238E27FC236}">
                <a16:creationId xmlns:a16="http://schemas.microsoft.com/office/drawing/2014/main" id="{9EEF3C3E-D235-5243-6462-95ECE5D9896C}"/>
              </a:ext>
            </a:extLst>
          </p:cNvPr>
          <p:cNvSpPr txBox="1"/>
          <p:nvPr/>
        </p:nvSpPr>
        <p:spPr>
          <a:xfrm>
            <a:off x="3498980" y="1305125"/>
            <a:ext cx="4777273"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 threshold value of 3 was defined for all features.</a:t>
            </a:r>
          </a:p>
        </p:txBody>
      </p:sp>
      <p:sp>
        <p:nvSpPr>
          <p:cNvPr id="11" name="TextBox 10">
            <a:extLst>
              <a:ext uri="{FF2B5EF4-FFF2-40B4-BE49-F238E27FC236}">
                <a16:creationId xmlns:a16="http://schemas.microsoft.com/office/drawing/2014/main" id="{FDC119F9-98B3-12E4-7DEE-FC9AA7448033}"/>
              </a:ext>
            </a:extLst>
          </p:cNvPr>
          <p:cNvSpPr txBox="1"/>
          <p:nvPr/>
        </p:nvSpPr>
        <p:spPr>
          <a:xfrm>
            <a:off x="8276253" y="1305125"/>
            <a:ext cx="3710473"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Z-scored data was named </a:t>
            </a:r>
            <a:r>
              <a:rPr lang="en-US" sz="1600" dirty="0" err="1">
                <a:latin typeface="Times New Roman" panose="02020603050405020304" pitchFamily="18" charset="0"/>
                <a:cs typeface="Times New Roman" panose="02020603050405020304" pitchFamily="18" charset="0"/>
              </a:rPr>
              <a:t>rawd_zscore</a:t>
            </a:r>
            <a:endParaRPr lang="en-GB" sz="1600" dirty="0"/>
          </a:p>
        </p:txBody>
      </p:sp>
      <p:pic>
        <p:nvPicPr>
          <p:cNvPr id="7172" name="Picture 4">
            <a:extLst>
              <a:ext uri="{FF2B5EF4-FFF2-40B4-BE49-F238E27FC236}">
                <a16:creationId xmlns:a16="http://schemas.microsoft.com/office/drawing/2014/main" id="{10241953-AD8E-0E1B-0D2E-22B221272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162" y="1935132"/>
            <a:ext cx="5828523" cy="346276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32DBC427-F6B8-5EB5-557D-0CAADB086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49" y="1669726"/>
            <a:ext cx="5654789" cy="43885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793032-6D2A-6964-8947-439B9BCC939F}"/>
              </a:ext>
            </a:extLst>
          </p:cNvPr>
          <p:cNvSpPr txBox="1"/>
          <p:nvPr/>
        </p:nvSpPr>
        <p:spPr>
          <a:xfrm>
            <a:off x="497632" y="6055433"/>
            <a:ext cx="5218922" cy="307777"/>
          </a:xfrm>
          <a:prstGeom prst="rect">
            <a:avLst/>
          </a:prstGeom>
          <a:noFill/>
        </p:spPr>
        <p:txBody>
          <a:bodyPr wrap="square" rtlCol="0">
            <a:spAutoFit/>
          </a:bodyPr>
          <a:lstStyle/>
          <a:p>
            <a:pPr algn="ctr"/>
            <a:r>
              <a:rPr lang="en-US" sz="1400" dirty="0"/>
              <a:t>boxplot of features in Rawd_zscore</a:t>
            </a:r>
            <a:endParaRPr lang="en-GB" sz="1400" dirty="0"/>
          </a:p>
        </p:txBody>
      </p:sp>
      <p:sp>
        <p:nvSpPr>
          <p:cNvPr id="15" name="TextBox 14">
            <a:extLst>
              <a:ext uri="{FF2B5EF4-FFF2-40B4-BE49-F238E27FC236}">
                <a16:creationId xmlns:a16="http://schemas.microsoft.com/office/drawing/2014/main" id="{4A4A2089-80B8-1884-AE4C-5DADE119A7B1}"/>
              </a:ext>
            </a:extLst>
          </p:cNvPr>
          <p:cNvSpPr txBox="1"/>
          <p:nvPr/>
        </p:nvSpPr>
        <p:spPr>
          <a:xfrm>
            <a:off x="6734029" y="5571402"/>
            <a:ext cx="5218922" cy="307777"/>
          </a:xfrm>
          <a:prstGeom prst="rect">
            <a:avLst/>
          </a:prstGeom>
          <a:noFill/>
        </p:spPr>
        <p:txBody>
          <a:bodyPr wrap="square" rtlCol="0">
            <a:spAutoFit/>
          </a:bodyPr>
          <a:lstStyle/>
          <a:p>
            <a:pPr algn="ctr"/>
            <a:r>
              <a:rPr lang="en-US" sz="1400" dirty="0"/>
              <a:t>Pairplot of features in Rawd_zscore</a:t>
            </a:r>
            <a:endParaRPr lang="en-GB" sz="1400" dirty="0"/>
          </a:p>
        </p:txBody>
      </p:sp>
    </p:spTree>
    <p:extLst>
      <p:ext uri="{BB962C8B-B14F-4D97-AF65-F5344CB8AC3E}">
        <p14:creationId xmlns:p14="http://schemas.microsoft.com/office/powerpoint/2010/main" val="1604377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EC5C4BE-C111-41B9-B709-2B6225F857BD}"/>
              </a:ext>
            </a:extLst>
          </p:cNvPr>
          <p:cNvSpPr>
            <a:spLocks noGrp="1"/>
          </p:cNvSpPr>
          <p:nvPr>
            <p:ph type="body" sz="quarter" idx="10"/>
          </p:nvPr>
        </p:nvSpPr>
        <p:spPr/>
        <p:txBody>
          <a:bodyPr/>
          <a:lstStyle/>
          <a:p>
            <a:r>
              <a:rPr lang="en-US" dirty="0"/>
              <a:t>Model Design and Validation</a:t>
            </a:r>
          </a:p>
        </p:txBody>
      </p:sp>
      <p:pic>
        <p:nvPicPr>
          <p:cNvPr id="8194" name="Picture 2" descr="machine learning">
            <a:extLst>
              <a:ext uri="{FF2B5EF4-FFF2-40B4-BE49-F238E27FC236}">
                <a16:creationId xmlns:a16="http://schemas.microsoft.com/office/drawing/2014/main" id="{A67BA8C0-EC37-5D03-0579-CFBA82118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501" y="3696840"/>
            <a:ext cx="5707226" cy="256400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DEB7E47-2FF5-BF8A-24ED-6A077E492006}"/>
              </a:ext>
            </a:extLst>
          </p:cNvPr>
          <p:cNvSpPr txBox="1"/>
          <p:nvPr/>
        </p:nvSpPr>
        <p:spPr>
          <a:xfrm>
            <a:off x="1399593" y="1060962"/>
            <a:ext cx="3993502" cy="369332"/>
          </a:xfrm>
          <a:prstGeom prst="rect">
            <a:avLst/>
          </a:prstGeom>
          <a:noFill/>
        </p:spPr>
        <p:txBody>
          <a:bodyPr wrap="square" rtlCol="0">
            <a:spAutoFit/>
          </a:bodyPr>
          <a:lstStyle/>
          <a:p>
            <a:pPr algn="ctr"/>
            <a:r>
              <a:rPr lang="en-US" b="1" dirty="0">
                <a:solidFill>
                  <a:srgbClr val="C00000"/>
                </a:solidFill>
              </a:rPr>
              <a:t>MODEL DESIGN METHODOLGY</a:t>
            </a:r>
            <a:endParaRPr lang="en-GB" b="1" dirty="0">
              <a:solidFill>
                <a:srgbClr val="C00000"/>
              </a:solidFill>
            </a:endParaRPr>
          </a:p>
        </p:txBody>
      </p:sp>
      <p:sp>
        <p:nvSpPr>
          <p:cNvPr id="17" name="TextBox 16">
            <a:extLst>
              <a:ext uri="{FF2B5EF4-FFF2-40B4-BE49-F238E27FC236}">
                <a16:creationId xmlns:a16="http://schemas.microsoft.com/office/drawing/2014/main" id="{561E6C7A-1580-438C-98CA-6094BDCA9503}"/>
              </a:ext>
            </a:extLst>
          </p:cNvPr>
          <p:cNvSpPr txBox="1"/>
          <p:nvPr/>
        </p:nvSpPr>
        <p:spPr>
          <a:xfrm>
            <a:off x="96415" y="1430294"/>
            <a:ext cx="5548605" cy="4339650"/>
          </a:xfrm>
          <a:prstGeom prst="rect">
            <a:avLst/>
          </a:prstGeom>
          <a:noFill/>
        </p:spPr>
        <p:txBody>
          <a:bodyPr wrap="square" rtlCol="0">
            <a:spAutoFit/>
          </a:bodyPr>
          <a:lstStyle/>
          <a:p>
            <a:pPr algn="ctr"/>
            <a:r>
              <a:rPr lang="en-US" b="1" dirty="0">
                <a:solidFill>
                  <a:srgbClr val="C00000"/>
                </a:solidFill>
              </a:rPr>
              <a:t>DATA</a:t>
            </a:r>
          </a:p>
          <a:p>
            <a:pPr marL="285750" indent="-285750">
              <a:buFont typeface="Wingdings" panose="05000000000000000000" pitchFamily="2" charset="2"/>
              <a:buChar char="q"/>
            </a:pPr>
            <a:r>
              <a:rPr lang="en-US" sz="1600" dirty="0"/>
              <a:t>Three different training datasets would be employed. </a:t>
            </a:r>
          </a:p>
          <a:p>
            <a:pPr marL="285750" indent="-285750">
              <a:buFont typeface="Wingdings" panose="05000000000000000000" pitchFamily="2" charset="2"/>
              <a:buChar char="ü"/>
            </a:pPr>
            <a:r>
              <a:rPr lang="en-US" sz="1600" dirty="0"/>
              <a:t>Rawdata1: has missing values and models that accommodate missing data would be explored. </a:t>
            </a:r>
          </a:p>
          <a:p>
            <a:pPr marL="285750" indent="-285750">
              <a:buFont typeface="Wingdings" panose="05000000000000000000" pitchFamily="2" charset="2"/>
              <a:buChar char="ü"/>
            </a:pPr>
            <a:r>
              <a:rPr lang="en-US" sz="1600" dirty="0"/>
              <a:t>Rawdata_new: has no missing values but outliers</a:t>
            </a:r>
          </a:p>
          <a:p>
            <a:pPr marL="285750" indent="-285750">
              <a:buFont typeface="Wingdings" panose="05000000000000000000" pitchFamily="2" charset="2"/>
              <a:buChar char="ü"/>
            </a:pPr>
            <a:r>
              <a:rPr lang="en-US" sz="1600" dirty="0"/>
              <a:t>Rawd_zscore: has no missing values and outliers addressed using z-score. </a:t>
            </a:r>
            <a:endParaRPr lang="en-US" dirty="0"/>
          </a:p>
          <a:p>
            <a:pPr algn="ctr"/>
            <a:r>
              <a:rPr lang="en-US" b="1" dirty="0">
                <a:solidFill>
                  <a:srgbClr val="C00000"/>
                </a:solidFill>
              </a:rPr>
              <a:t>TECHNIQUES</a:t>
            </a:r>
          </a:p>
          <a:p>
            <a:pPr marL="285750" indent="-285750">
              <a:buFont typeface="Wingdings" panose="05000000000000000000" pitchFamily="2" charset="2"/>
              <a:buChar char="q"/>
            </a:pPr>
            <a:r>
              <a:rPr lang="en-US" sz="1600" dirty="0"/>
              <a:t>Unsupervised Learning: </a:t>
            </a:r>
          </a:p>
          <a:p>
            <a:pPr marL="285750" indent="-285750">
              <a:buFont typeface="Wingdings" panose="05000000000000000000" pitchFamily="2" charset="2"/>
              <a:buChar char="ü"/>
            </a:pPr>
            <a:r>
              <a:rPr lang="en-US" sz="1600" dirty="0"/>
              <a:t>Clustering of well logs into elctrofacies (KMeans and Hierarchical clustering)</a:t>
            </a:r>
          </a:p>
          <a:p>
            <a:pPr marL="285750" indent="-285750">
              <a:buFont typeface="Wingdings" panose="05000000000000000000" pitchFamily="2" charset="2"/>
              <a:buChar char="q"/>
            </a:pPr>
            <a:r>
              <a:rPr lang="en-US" sz="1600" dirty="0"/>
              <a:t>Supervised Learning: </a:t>
            </a:r>
          </a:p>
          <a:p>
            <a:pPr marL="285750" indent="-285750">
              <a:buFont typeface="Wingdings" panose="05000000000000000000" pitchFamily="2" charset="2"/>
              <a:buChar char="ü"/>
            </a:pPr>
            <a:r>
              <a:rPr lang="en-US" sz="1600" dirty="0"/>
              <a:t>Regression models for predicting target variables. (Linear Regression, Support Vector Machine, K Nearest Neighbors, Radom Forest).</a:t>
            </a:r>
          </a:p>
          <a:p>
            <a:pPr marL="285750" indent="-285750">
              <a:buFont typeface="Wingdings" panose="05000000000000000000" pitchFamily="2" charset="2"/>
              <a:buChar char="ü"/>
            </a:pPr>
            <a:r>
              <a:rPr lang="en-US" sz="1600" dirty="0"/>
              <a:t>Gradient boosting and other optimization techniques would be used where necessary.</a:t>
            </a:r>
            <a:endParaRPr lang="en-GB" sz="1600" dirty="0"/>
          </a:p>
        </p:txBody>
      </p:sp>
      <p:sp>
        <p:nvSpPr>
          <p:cNvPr id="19" name="TextBox 18">
            <a:extLst>
              <a:ext uri="{FF2B5EF4-FFF2-40B4-BE49-F238E27FC236}">
                <a16:creationId xmlns:a16="http://schemas.microsoft.com/office/drawing/2014/main" id="{5AD2BD71-A9C2-CF94-7430-816BFA94AFA7}"/>
              </a:ext>
            </a:extLst>
          </p:cNvPr>
          <p:cNvSpPr txBox="1"/>
          <p:nvPr/>
        </p:nvSpPr>
        <p:spPr>
          <a:xfrm>
            <a:off x="5912500" y="1388516"/>
            <a:ext cx="6360367" cy="2308324"/>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a:solidFill>
                  <a:srgbClr val="C00000"/>
                </a:solidFill>
              </a:rPr>
              <a:t>Unsupervised Learning</a:t>
            </a:r>
          </a:p>
          <a:p>
            <a:pPr marL="285750" indent="-285750">
              <a:buFont typeface="Wingdings" panose="05000000000000000000" pitchFamily="2" charset="2"/>
              <a:buChar char="ü"/>
            </a:pPr>
            <a:r>
              <a:rPr lang="en-US" sz="1600" b="1" dirty="0"/>
              <a:t>Depth-match clusters and compare with lithological maps from Equinor dataset to validate performance of unsupervised clustering</a:t>
            </a:r>
          </a:p>
          <a:p>
            <a:pPr marL="285750" indent="-285750">
              <a:buFont typeface="Wingdings" panose="05000000000000000000" pitchFamily="2" charset="2"/>
              <a:buChar char="q"/>
            </a:pPr>
            <a:r>
              <a:rPr lang="en-US" sz="1600" b="1" dirty="0">
                <a:solidFill>
                  <a:srgbClr val="C00000"/>
                </a:solidFill>
              </a:rPr>
              <a:t>Supervised Learning</a:t>
            </a:r>
          </a:p>
          <a:p>
            <a:pPr marL="285750" indent="-285750">
              <a:buFont typeface="Wingdings" panose="05000000000000000000" pitchFamily="2" charset="2"/>
              <a:buChar char="ü"/>
            </a:pPr>
            <a:r>
              <a:rPr lang="en-US" sz="1600" b="1" dirty="0"/>
              <a:t>Train-test split: Training and validation set</a:t>
            </a:r>
          </a:p>
          <a:p>
            <a:pPr marL="285750" indent="-285750">
              <a:buFont typeface="Wingdings" panose="05000000000000000000" pitchFamily="2" charset="2"/>
              <a:buChar char="ü"/>
            </a:pPr>
            <a:r>
              <a:rPr lang="en-US" sz="1600" b="1" dirty="0"/>
              <a:t>Stratification and cross-validation (Grid-search CV)</a:t>
            </a:r>
          </a:p>
          <a:p>
            <a:pPr marL="285750" indent="-285750">
              <a:buFont typeface="Wingdings" panose="05000000000000000000" pitchFamily="2" charset="2"/>
              <a:buChar char="q"/>
            </a:pPr>
            <a:r>
              <a:rPr lang="en-US" sz="1600" b="1" dirty="0"/>
              <a:t> Statistics of predicted values would be compared with that of training data to ensure consistency as wells are all from the same field. </a:t>
            </a:r>
          </a:p>
        </p:txBody>
      </p:sp>
      <p:sp>
        <p:nvSpPr>
          <p:cNvPr id="20" name="TextBox 19">
            <a:extLst>
              <a:ext uri="{FF2B5EF4-FFF2-40B4-BE49-F238E27FC236}">
                <a16:creationId xmlns:a16="http://schemas.microsoft.com/office/drawing/2014/main" id="{31DCE66F-E43E-22FB-AFE9-161F2BEE590C}"/>
              </a:ext>
            </a:extLst>
          </p:cNvPr>
          <p:cNvSpPr txBox="1"/>
          <p:nvPr/>
        </p:nvSpPr>
        <p:spPr>
          <a:xfrm>
            <a:off x="7221895" y="1074930"/>
            <a:ext cx="3993502" cy="369332"/>
          </a:xfrm>
          <a:prstGeom prst="rect">
            <a:avLst/>
          </a:prstGeom>
          <a:noFill/>
        </p:spPr>
        <p:txBody>
          <a:bodyPr wrap="square" rtlCol="0">
            <a:spAutoFit/>
          </a:bodyPr>
          <a:lstStyle/>
          <a:p>
            <a:pPr algn="ctr"/>
            <a:r>
              <a:rPr lang="en-US" b="1" dirty="0">
                <a:solidFill>
                  <a:srgbClr val="C00000"/>
                </a:solidFill>
              </a:rPr>
              <a:t>MODEL DESIGN VALIDATION </a:t>
            </a:r>
            <a:endParaRPr lang="en-GB" b="1" dirty="0">
              <a:solidFill>
                <a:srgbClr val="C00000"/>
              </a:solidFill>
            </a:endParaRPr>
          </a:p>
        </p:txBody>
      </p:sp>
    </p:spTree>
    <p:extLst>
      <p:ext uri="{BB962C8B-B14F-4D97-AF65-F5344CB8AC3E}">
        <p14:creationId xmlns:p14="http://schemas.microsoft.com/office/powerpoint/2010/main" val="1064528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fontScale="92500"/>
          </a:bodyPr>
          <a:lstStyle/>
          <a:p>
            <a:r>
              <a:rPr lang="en-US" dirty="0"/>
              <a:t>Preliminary Modelling Results (Unsupervised Clustering)</a:t>
            </a:r>
          </a:p>
        </p:txBody>
      </p:sp>
      <p:pic>
        <p:nvPicPr>
          <p:cNvPr id="9218" name="Picture 2">
            <a:extLst>
              <a:ext uri="{FF2B5EF4-FFF2-40B4-BE49-F238E27FC236}">
                <a16:creationId xmlns:a16="http://schemas.microsoft.com/office/drawing/2014/main" id="{C2C72767-80EA-2BAA-5CB3-5909504E2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3321"/>
            <a:ext cx="6945399" cy="24156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1E8936-15AD-9060-C983-AA2642B589A2}"/>
              </a:ext>
            </a:extLst>
          </p:cNvPr>
          <p:cNvSpPr txBox="1"/>
          <p:nvPr/>
        </p:nvSpPr>
        <p:spPr>
          <a:xfrm>
            <a:off x="2659394" y="3389106"/>
            <a:ext cx="1421336" cy="276999"/>
          </a:xfrm>
          <a:prstGeom prst="rect">
            <a:avLst/>
          </a:prstGeom>
          <a:noFill/>
        </p:spPr>
        <p:txBody>
          <a:bodyPr wrap="square" rtlCol="0">
            <a:spAutoFit/>
          </a:bodyPr>
          <a:lstStyle/>
          <a:p>
            <a:pPr algn="ctr"/>
            <a:r>
              <a:rPr lang="en-US" sz="1200" dirty="0"/>
              <a:t>Pairplot of well logs</a:t>
            </a:r>
            <a:endParaRPr lang="en-GB" sz="1200" dirty="0"/>
          </a:p>
        </p:txBody>
      </p:sp>
      <p:grpSp>
        <p:nvGrpSpPr>
          <p:cNvPr id="11" name="Group 10">
            <a:extLst>
              <a:ext uri="{FF2B5EF4-FFF2-40B4-BE49-F238E27FC236}">
                <a16:creationId xmlns:a16="http://schemas.microsoft.com/office/drawing/2014/main" id="{55577A11-307A-C23D-7547-B050D21998F2}"/>
              </a:ext>
            </a:extLst>
          </p:cNvPr>
          <p:cNvGrpSpPr/>
          <p:nvPr/>
        </p:nvGrpSpPr>
        <p:grpSpPr>
          <a:xfrm>
            <a:off x="7724627" y="1048245"/>
            <a:ext cx="3838865" cy="2202362"/>
            <a:chOff x="548992" y="3601271"/>
            <a:chExt cx="3838865" cy="2202362"/>
          </a:xfrm>
        </p:grpSpPr>
        <p:pic>
          <p:nvPicPr>
            <p:cNvPr id="9220" name="Picture 4">
              <a:extLst>
                <a:ext uri="{FF2B5EF4-FFF2-40B4-BE49-F238E27FC236}">
                  <a16:creationId xmlns:a16="http://schemas.microsoft.com/office/drawing/2014/main" id="{88F37238-A9DE-5CB8-7226-0AF5C51A74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9" r="1460" b="2780"/>
            <a:stretch/>
          </p:blipFill>
          <p:spPr bwMode="auto">
            <a:xfrm>
              <a:off x="548992" y="3601271"/>
              <a:ext cx="3838865" cy="2202362"/>
            </a:xfrm>
            <a:prstGeom prst="rect">
              <a:avLst/>
            </a:prstGeom>
            <a:noFill/>
            <a:extLst>
              <a:ext uri="{909E8E84-426E-40DD-AFC4-6F175D3DCCD1}">
                <a14:hiddenFill xmlns:a14="http://schemas.microsoft.com/office/drawing/2010/main">
                  <a:solidFill>
                    <a:srgbClr val="FFFFFF"/>
                  </a:solidFill>
                </a14:hiddenFill>
              </a:ext>
            </a:extLst>
          </p:spPr>
        </p:pic>
        <p:sp>
          <p:nvSpPr>
            <p:cNvPr id="9" name="Arrow: Quad 8">
              <a:extLst>
                <a:ext uri="{FF2B5EF4-FFF2-40B4-BE49-F238E27FC236}">
                  <a16:creationId xmlns:a16="http://schemas.microsoft.com/office/drawing/2014/main" id="{657B38AF-8BC5-E7D7-0D36-B8D154FF798A}"/>
                </a:ext>
              </a:extLst>
            </p:cNvPr>
            <p:cNvSpPr/>
            <p:nvPr/>
          </p:nvSpPr>
          <p:spPr>
            <a:xfrm>
              <a:off x="2733869" y="4926563"/>
              <a:ext cx="149290" cy="139959"/>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Quad 16">
              <a:extLst>
                <a:ext uri="{FF2B5EF4-FFF2-40B4-BE49-F238E27FC236}">
                  <a16:creationId xmlns:a16="http://schemas.microsoft.com/office/drawing/2014/main" id="{B9DAFE6D-13D6-9346-4FD3-8C0CE0C429D5}"/>
                </a:ext>
              </a:extLst>
            </p:cNvPr>
            <p:cNvSpPr/>
            <p:nvPr/>
          </p:nvSpPr>
          <p:spPr>
            <a:xfrm>
              <a:off x="2393779" y="4702452"/>
              <a:ext cx="149290" cy="139959"/>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088F4B84-C616-2E0D-B851-A4918D3E9417}"/>
              </a:ext>
            </a:extLst>
          </p:cNvPr>
          <p:cNvSpPr txBox="1"/>
          <p:nvPr/>
        </p:nvSpPr>
        <p:spPr>
          <a:xfrm>
            <a:off x="8422677" y="3250607"/>
            <a:ext cx="3140815" cy="276999"/>
          </a:xfrm>
          <a:prstGeom prst="rect">
            <a:avLst/>
          </a:prstGeom>
          <a:noFill/>
        </p:spPr>
        <p:txBody>
          <a:bodyPr wrap="square" rtlCol="0">
            <a:spAutoFit/>
          </a:bodyPr>
          <a:lstStyle/>
          <a:p>
            <a:pPr algn="ctr"/>
            <a:r>
              <a:rPr lang="en-US" sz="1200" dirty="0"/>
              <a:t>Elbow plot after KMeans Clustering</a:t>
            </a:r>
            <a:endParaRPr lang="en-GB" sz="1200" dirty="0"/>
          </a:p>
        </p:txBody>
      </p:sp>
      <p:pic>
        <p:nvPicPr>
          <p:cNvPr id="22" name="Picture 8">
            <a:extLst>
              <a:ext uri="{FF2B5EF4-FFF2-40B4-BE49-F238E27FC236}">
                <a16:creationId xmlns:a16="http://schemas.microsoft.com/office/drawing/2014/main" id="{343090FA-F660-4FFD-E9E9-3AF1F2AB6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01" y="3666105"/>
            <a:ext cx="5215643" cy="24156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89C734E-A1CD-4C35-C745-BABB9F8DAF74}"/>
              </a:ext>
            </a:extLst>
          </p:cNvPr>
          <p:cNvPicPr>
            <a:picLocks noChangeAspect="1"/>
          </p:cNvPicPr>
          <p:nvPr/>
        </p:nvPicPr>
        <p:blipFill>
          <a:blip r:embed="rId5"/>
          <a:stretch>
            <a:fillRect/>
          </a:stretch>
        </p:blipFill>
        <p:spPr>
          <a:xfrm>
            <a:off x="6441376" y="3614677"/>
            <a:ext cx="5141170" cy="2415680"/>
          </a:xfrm>
          <a:prstGeom prst="rect">
            <a:avLst/>
          </a:prstGeom>
        </p:spPr>
      </p:pic>
    </p:spTree>
    <p:extLst>
      <p:ext uri="{BB962C8B-B14F-4D97-AF65-F5344CB8AC3E}">
        <p14:creationId xmlns:p14="http://schemas.microsoft.com/office/powerpoint/2010/main" val="1224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BAC52F-27CF-4652-86D9-3822E8DD8872}"/>
              </a:ext>
            </a:extLst>
          </p:cNvPr>
          <p:cNvSpPr>
            <a:spLocks noGrp="1"/>
          </p:cNvSpPr>
          <p:nvPr>
            <p:ph type="body" sz="quarter" idx="10"/>
          </p:nvPr>
        </p:nvSpPr>
        <p:spPr>
          <a:xfrm>
            <a:off x="409032" y="177463"/>
            <a:ext cx="10704715" cy="644777"/>
          </a:xfrm>
        </p:spPr>
        <p:txBody>
          <a:bodyPr/>
          <a:lstStyle/>
          <a:p>
            <a:r>
              <a:rPr lang="en-US" dirty="0"/>
              <a:t>Project Definition</a:t>
            </a:r>
          </a:p>
        </p:txBody>
      </p:sp>
      <p:pic>
        <p:nvPicPr>
          <p:cNvPr id="7" name="Picture 6" descr="Diagram&#10;&#10;Description automatically generated">
            <a:extLst>
              <a:ext uri="{FF2B5EF4-FFF2-40B4-BE49-F238E27FC236}">
                <a16:creationId xmlns:a16="http://schemas.microsoft.com/office/drawing/2014/main" id="{B889BA14-3FE9-B33A-4FD0-DA632AF0ED95}"/>
              </a:ext>
            </a:extLst>
          </p:cNvPr>
          <p:cNvPicPr>
            <a:picLocks noChangeAspect="1"/>
          </p:cNvPicPr>
          <p:nvPr/>
        </p:nvPicPr>
        <p:blipFill>
          <a:blip r:embed="rId2"/>
          <a:stretch>
            <a:fillRect/>
          </a:stretch>
        </p:blipFill>
        <p:spPr>
          <a:xfrm>
            <a:off x="8191501" y="1412792"/>
            <a:ext cx="2621714" cy="4253200"/>
          </a:xfrm>
          <a:prstGeom prst="rect">
            <a:avLst/>
          </a:prstGeom>
        </p:spPr>
      </p:pic>
      <p:sp>
        <p:nvSpPr>
          <p:cNvPr id="12" name="TextBox 11">
            <a:extLst>
              <a:ext uri="{FF2B5EF4-FFF2-40B4-BE49-F238E27FC236}">
                <a16:creationId xmlns:a16="http://schemas.microsoft.com/office/drawing/2014/main" id="{1DF603C0-1CF6-98D4-6480-9AF75C930575}"/>
              </a:ext>
            </a:extLst>
          </p:cNvPr>
          <p:cNvSpPr txBox="1"/>
          <p:nvPr/>
        </p:nvSpPr>
        <p:spPr>
          <a:xfrm>
            <a:off x="233265" y="1091682"/>
            <a:ext cx="7148610" cy="1323439"/>
          </a:xfrm>
          <a:prstGeom prst="rect">
            <a:avLst/>
          </a:prstGeom>
          <a:noFill/>
        </p:spPr>
        <p:txBody>
          <a:bodyPr wrap="square" rtlCol="0">
            <a:spAutoFit/>
          </a:bodyPr>
          <a:lstStyle/>
          <a:p>
            <a:r>
              <a:rPr lang="en-US" sz="2000" dirty="0"/>
              <a:t>Well logs are discrete or continuous recordings of measurements within a wellbore done with a logging tool or a probe. Standard well logs include Gamma Ray, Resistivity, Bulk Density and Caliper logs amongst others.   </a:t>
            </a:r>
            <a:endParaRPr lang="en-GB" sz="2000" dirty="0"/>
          </a:p>
        </p:txBody>
      </p:sp>
      <p:sp>
        <p:nvSpPr>
          <p:cNvPr id="13" name="TextBox 12">
            <a:extLst>
              <a:ext uri="{FF2B5EF4-FFF2-40B4-BE49-F238E27FC236}">
                <a16:creationId xmlns:a16="http://schemas.microsoft.com/office/drawing/2014/main" id="{2854975B-37DD-D853-A3CC-8868D6E27821}"/>
              </a:ext>
            </a:extLst>
          </p:cNvPr>
          <p:cNvSpPr txBox="1"/>
          <p:nvPr/>
        </p:nvSpPr>
        <p:spPr>
          <a:xfrm>
            <a:off x="-133350" y="2371126"/>
            <a:ext cx="4562669" cy="369332"/>
          </a:xfrm>
          <a:prstGeom prst="rect">
            <a:avLst/>
          </a:prstGeom>
          <a:noFill/>
        </p:spPr>
        <p:txBody>
          <a:bodyPr wrap="square" rtlCol="0">
            <a:spAutoFit/>
          </a:bodyPr>
          <a:lstStyle/>
          <a:p>
            <a:pPr algn="ctr"/>
            <a:r>
              <a:rPr lang="en-US" b="1" dirty="0">
                <a:solidFill>
                  <a:srgbClr val="C00000"/>
                </a:solidFill>
              </a:rPr>
              <a:t>RELEVANCE OF WELL LOGS </a:t>
            </a:r>
            <a:endParaRPr lang="en-GB" b="1" dirty="0">
              <a:solidFill>
                <a:srgbClr val="C00000"/>
              </a:solidFill>
            </a:endParaRPr>
          </a:p>
        </p:txBody>
      </p:sp>
      <p:sp>
        <p:nvSpPr>
          <p:cNvPr id="16" name="TextBox 15">
            <a:extLst>
              <a:ext uri="{FF2B5EF4-FFF2-40B4-BE49-F238E27FC236}">
                <a16:creationId xmlns:a16="http://schemas.microsoft.com/office/drawing/2014/main" id="{036EBD80-F94C-8041-AE59-CBF5E2D8CC49}"/>
              </a:ext>
            </a:extLst>
          </p:cNvPr>
          <p:cNvSpPr txBox="1"/>
          <p:nvPr/>
        </p:nvSpPr>
        <p:spPr>
          <a:xfrm>
            <a:off x="235594" y="2773721"/>
            <a:ext cx="5085194" cy="132343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Geophysical Analysis</a:t>
            </a:r>
          </a:p>
          <a:p>
            <a:pPr marL="285750" indent="-285750">
              <a:buFont typeface="Wingdings" panose="05000000000000000000" pitchFamily="2" charset="2"/>
              <a:buChar char="q"/>
            </a:pPr>
            <a:r>
              <a:rPr lang="en-US" sz="2000" dirty="0"/>
              <a:t>Evaluation of rock petrophysical properties.</a:t>
            </a:r>
          </a:p>
          <a:p>
            <a:pPr marL="285750" indent="-285750">
              <a:buFont typeface="Wingdings" panose="05000000000000000000" pitchFamily="2" charset="2"/>
              <a:buChar char="q"/>
            </a:pPr>
            <a:r>
              <a:rPr lang="en-US" sz="2000" dirty="0"/>
              <a:t>Estimation of hydrocarbon in place.</a:t>
            </a:r>
          </a:p>
          <a:p>
            <a:pPr marL="285750" indent="-285750">
              <a:buFont typeface="Wingdings" panose="05000000000000000000" pitchFamily="2" charset="2"/>
              <a:buChar char="q"/>
            </a:pPr>
            <a:r>
              <a:rPr lang="en-US" sz="2000" dirty="0"/>
              <a:t>Investigation of reservoir pressures. </a:t>
            </a:r>
          </a:p>
        </p:txBody>
      </p:sp>
      <p:sp>
        <p:nvSpPr>
          <p:cNvPr id="17" name="TextBox 16">
            <a:extLst>
              <a:ext uri="{FF2B5EF4-FFF2-40B4-BE49-F238E27FC236}">
                <a16:creationId xmlns:a16="http://schemas.microsoft.com/office/drawing/2014/main" id="{72DDF9BF-62BE-ABC0-521E-51FA387E1332}"/>
              </a:ext>
            </a:extLst>
          </p:cNvPr>
          <p:cNvSpPr txBox="1"/>
          <p:nvPr/>
        </p:nvSpPr>
        <p:spPr>
          <a:xfrm>
            <a:off x="114300" y="4146209"/>
            <a:ext cx="4562669" cy="369332"/>
          </a:xfrm>
          <a:prstGeom prst="rect">
            <a:avLst/>
          </a:prstGeom>
          <a:noFill/>
        </p:spPr>
        <p:txBody>
          <a:bodyPr wrap="square" rtlCol="0">
            <a:spAutoFit/>
          </a:bodyPr>
          <a:lstStyle/>
          <a:p>
            <a:pPr algn="ctr"/>
            <a:r>
              <a:rPr lang="en-US" b="1" dirty="0">
                <a:solidFill>
                  <a:srgbClr val="C00000"/>
                </a:solidFill>
              </a:rPr>
              <a:t>CHALLENGES WITH WELL LOGS  </a:t>
            </a:r>
            <a:endParaRPr lang="en-GB" b="1" dirty="0">
              <a:solidFill>
                <a:srgbClr val="C00000"/>
              </a:solidFill>
            </a:endParaRPr>
          </a:p>
        </p:txBody>
      </p:sp>
      <p:sp>
        <p:nvSpPr>
          <p:cNvPr id="18" name="TextBox 17">
            <a:extLst>
              <a:ext uri="{FF2B5EF4-FFF2-40B4-BE49-F238E27FC236}">
                <a16:creationId xmlns:a16="http://schemas.microsoft.com/office/drawing/2014/main" id="{2A6FC358-7FC1-D0FD-39F1-3C59858E4557}"/>
              </a:ext>
            </a:extLst>
          </p:cNvPr>
          <p:cNvSpPr txBox="1"/>
          <p:nvPr/>
        </p:nvSpPr>
        <p:spPr>
          <a:xfrm>
            <a:off x="168918" y="4525138"/>
            <a:ext cx="6212831"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Inconsistencies associated with indirect measurement of petrophysical properties from well logs</a:t>
            </a:r>
          </a:p>
          <a:p>
            <a:pPr marL="285750" indent="-285750">
              <a:buFont typeface="Wingdings" panose="05000000000000000000" pitchFamily="2" charset="2"/>
              <a:buChar char="q"/>
            </a:pPr>
            <a:r>
              <a:rPr lang="en-US" sz="2000" dirty="0"/>
              <a:t>High cost; cumbersome process. </a:t>
            </a:r>
          </a:p>
        </p:txBody>
      </p:sp>
      <p:sp>
        <p:nvSpPr>
          <p:cNvPr id="21" name="TextBox 20">
            <a:extLst>
              <a:ext uri="{FF2B5EF4-FFF2-40B4-BE49-F238E27FC236}">
                <a16:creationId xmlns:a16="http://schemas.microsoft.com/office/drawing/2014/main" id="{BE1407AD-BBAF-9523-AEC8-7FB17AAAB60E}"/>
              </a:ext>
            </a:extLst>
          </p:cNvPr>
          <p:cNvSpPr txBox="1"/>
          <p:nvPr/>
        </p:nvSpPr>
        <p:spPr>
          <a:xfrm>
            <a:off x="8016751" y="5816377"/>
            <a:ext cx="2708399" cy="400110"/>
          </a:xfrm>
          <a:prstGeom prst="rect">
            <a:avLst/>
          </a:prstGeom>
          <a:noFill/>
        </p:spPr>
        <p:txBody>
          <a:bodyPr wrap="square" rtlCol="0">
            <a:spAutoFit/>
          </a:bodyPr>
          <a:lstStyle/>
          <a:p>
            <a:r>
              <a:rPr lang="en-US" sz="2000" dirty="0"/>
              <a:t>a. Well Logging Truck</a:t>
            </a:r>
            <a:endParaRPr lang="en-GB" sz="2000" dirty="0"/>
          </a:p>
        </p:txBody>
      </p:sp>
      <p:sp>
        <p:nvSpPr>
          <p:cNvPr id="14" name="TextBox 13">
            <a:extLst>
              <a:ext uri="{FF2B5EF4-FFF2-40B4-BE49-F238E27FC236}">
                <a16:creationId xmlns:a16="http://schemas.microsoft.com/office/drawing/2014/main" id="{93D597A8-83A9-A327-1109-FED387BF2478}"/>
              </a:ext>
            </a:extLst>
          </p:cNvPr>
          <p:cNvSpPr txBox="1"/>
          <p:nvPr/>
        </p:nvSpPr>
        <p:spPr>
          <a:xfrm>
            <a:off x="249989" y="5718940"/>
            <a:ext cx="5341186" cy="461665"/>
          </a:xfrm>
          <a:prstGeom prst="rect">
            <a:avLst/>
          </a:prstGeom>
          <a:noFill/>
        </p:spPr>
        <p:txBody>
          <a:bodyPr wrap="square" rtlCol="0">
            <a:spAutoFit/>
          </a:bodyPr>
          <a:lstStyle/>
          <a:p>
            <a:r>
              <a:rPr lang="en-US" sz="2400" dirty="0"/>
              <a:t>Project Supervisor: Dr. Mathew Beattie</a:t>
            </a:r>
            <a:endParaRPr lang="en-GB" sz="2400" dirty="0"/>
          </a:p>
        </p:txBody>
      </p:sp>
    </p:spTree>
    <p:extLst>
      <p:ext uri="{BB962C8B-B14F-4D97-AF65-F5344CB8AC3E}">
        <p14:creationId xmlns:p14="http://schemas.microsoft.com/office/powerpoint/2010/main" val="428483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fontScale="92500"/>
          </a:bodyPr>
          <a:lstStyle/>
          <a:p>
            <a:r>
              <a:rPr lang="en-US" dirty="0"/>
              <a:t>Preliminary Modelling Results (Unsupervised Clustering)</a:t>
            </a:r>
          </a:p>
        </p:txBody>
      </p:sp>
      <p:pic>
        <p:nvPicPr>
          <p:cNvPr id="4" name="Picture 3">
            <a:extLst>
              <a:ext uri="{FF2B5EF4-FFF2-40B4-BE49-F238E27FC236}">
                <a16:creationId xmlns:a16="http://schemas.microsoft.com/office/drawing/2014/main" id="{06BD49D6-8E81-53B6-8EE6-4A8EB50707A6}"/>
              </a:ext>
            </a:extLst>
          </p:cNvPr>
          <p:cNvPicPr>
            <a:picLocks noChangeAspect="1"/>
          </p:cNvPicPr>
          <p:nvPr/>
        </p:nvPicPr>
        <p:blipFill>
          <a:blip r:embed="rId2"/>
          <a:stretch>
            <a:fillRect/>
          </a:stretch>
        </p:blipFill>
        <p:spPr>
          <a:xfrm>
            <a:off x="548992" y="1016690"/>
            <a:ext cx="5187718" cy="2412310"/>
          </a:xfrm>
          <a:prstGeom prst="rect">
            <a:avLst/>
          </a:prstGeom>
        </p:spPr>
      </p:pic>
      <p:pic>
        <p:nvPicPr>
          <p:cNvPr id="6" name="Picture 5">
            <a:extLst>
              <a:ext uri="{FF2B5EF4-FFF2-40B4-BE49-F238E27FC236}">
                <a16:creationId xmlns:a16="http://schemas.microsoft.com/office/drawing/2014/main" id="{BE167896-65F6-9BC7-8C5C-AFCC500BB2B6}"/>
              </a:ext>
            </a:extLst>
          </p:cNvPr>
          <p:cNvPicPr>
            <a:picLocks noChangeAspect="1"/>
          </p:cNvPicPr>
          <p:nvPr/>
        </p:nvPicPr>
        <p:blipFill>
          <a:blip r:embed="rId3"/>
          <a:stretch>
            <a:fillRect/>
          </a:stretch>
        </p:blipFill>
        <p:spPr>
          <a:xfrm>
            <a:off x="6274574" y="1091335"/>
            <a:ext cx="5127716" cy="2412310"/>
          </a:xfrm>
          <a:prstGeom prst="rect">
            <a:avLst/>
          </a:prstGeom>
        </p:spPr>
      </p:pic>
      <p:pic>
        <p:nvPicPr>
          <p:cNvPr id="11" name="Picture 10">
            <a:extLst>
              <a:ext uri="{FF2B5EF4-FFF2-40B4-BE49-F238E27FC236}">
                <a16:creationId xmlns:a16="http://schemas.microsoft.com/office/drawing/2014/main" id="{18B2B92A-8DFB-820E-DF04-F0CD066DC4F9}"/>
              </a:ext>
            </a:extLst>
          </p:cNvPr>
          <p:cNvPicPr>
            <a:picLocks noChangeAspect="1"/>
          </p:cNvPicPr>
          <p:nvPr/>
        </p:nvPicPr>
        <p:blipFill>
          <a:blip r:embed="rId4"/>
          <a:stretch>
            <a:fillRect/>
          </a:stretch>
        </p:blipFill>
        <p:spPr>
          <a:xfrm>
            <a:off x="548992" y="3934969"/>
            <a:ext cx="4765403" cy="2197359"/>
          </a:xfrm>
          <a:prstGeom prst="rect">
            <a:avLst/>
          </a:prstGeom>
        </p:spPr>
      </p:pic>
      <p:pic>
        <p:nvPicPr>
          <p:cNvPr id="10242" name="Picture 2">
            <a:extLst>
              <a:ext uri="{FF2B5EF4-FFF2-40B4-BE49-F238E27FC236}">
                <a16:creationId xmlns:a16="http://schemas.microsoft.com/office/drawing/2014/main" id="{E4DB6042-212C-F143-7268-48FB00C354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191" y="3740080"/>
            <a:ext cx="3535953" cy="239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80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fontScale="92500"/>
          </a:bodyPr>
          <a:lstStyle/>
          <a:p>
            <a:r>
              <a:rPr lang="en-US" dirty="0"/>
              <a:t>Preliminary Modelling Results (Unsupervised Clustering)</a:t>
            </a:r>
          </a:p>
        </p:txBody>
      </p:sp>
      <p:pic>
        <p:nvPicPr>
          <p:cNvPr id="11266" name="Picture 2">
            <a:extLst>
              <a:ext uri="{FF2B5EF4-FFF2-40B4-BE49-F238E27FC236}">
                <a16:creationId xmlns:a16="http://schemas.microsoft.com/office/drawing/2014/main" id="{F6E298F4-3A30-846D-C41C-1BBF7C45F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43" y="1147665"/>
            <a:ext cx="5214840" cy="475276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06C46B6-D658-2C94-F70F-489746D1A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2383" y="1147665"/>
            <a:ext cx="6408964" cy="265764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DC9F75FB-9BF4-E34B-1FE2-5A6BAEA09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027" y="3945266"/>
            <a:ext cx="5529647" cy="227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778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fontScale="92500"/>
          </a:bodyPr>
          <a:lstStyle/>
          <a:p>
            <a:r>
              <a:rPr lang="en-US" dirty="0"/>
              <a:t>Preliminary Modelling Results (Unsupervised Clustering)</a:t>
            </a:r>
          </a:p>
        </p:txBody>
      </p:sp>
      <p:sp>
        <p:nvSpPr>
          <p:cNvPr id="7" name="TextBox 6">
            <a:extLst>
              <a:ext uri="{FF2B5EF4-FFF2-40B4-BE49-F238E27FC236}">
                <a16:creationId xmlns:a16="http://schemas.microsoft.com/office/drawing/2014/main" id="{1E0FDB04-093E-D45E-2B5C-D3D902BDCDD2}"/>
              </a:ext>
            </a:extLst>
          </p:cNvPr>
          <p:cNvSpPr txBox="1"/>
          <p:nvPr/>
        </p:nvSpPr>
        <p:spPr>
          <a:xfrm>
            <a:off x="186613" y="1828799"/>
            <a:ext cx="11224727" cy="3816429"/>
          </a:xfrm>
          <a:prstGeom prst="rect">
            <a:avLst/>
          </a:prstGeom>
          <a:noFill/>
        </p:spPr>
        <p:txBody>
          <a:bodyPr wrap="square">
            <a:spAutoFit/>
          </a:bodyPr>
          <a:lstStyle/>
          <a:p>
            <a:pPr marL="285750" indent="-285750">
              <a:buFont typeface="Wingdings" panose="05000000000000000000" pitchFamily="2" charset="2"/>
              <a:buChar char="q"/>
            </a:pPr>
            <a:r>
              <a:rPr lang="en-GB" sz="2200" dirty="0"/>
              <a:t>Although the Elbow plot and silhoutte analysis suggest that optimal number of clusters is 5, the clusters are not distinct. </a:t>
            </a:r>
          </a:p>
          <a:p>
            <a:endParaRPr lang="en-GB" sz="2200" dirty="0"/>
          </a:p>
          <a:p>
            <a:pPr marL="285750" indent="-285750">
              <a:buFont typeface="Wingdings" panose="05000000000000000000" pitchFamily="2" charset="2"/>
              <a:buChar char="q"/>
            </a:pPr>
            <a:r>
              <a:rPr lang="en-GB" sz="2200" dirty="0"/>
              <a:t>The clusters have different sizes from the silhoutte analysis. Cluster label 4 has very few datapoints.</a:t>
            </a:r>
          </a:p>
          <a:p>
            <a:endParaRPr lang="en-GB" sz="2200" dirty="0"/>
          </a:p>
          <a:p>
            <a:pPr marL="285750" indent="-285750">
              <a:buFont typeface="Wingdings" panose="05000000000000000000" pitchFamily="2" charset="2"/>
              <a:buChar char="q"/>
            </a:pPr>
            <a:r>
              <a:rPr lang="en-GB" sz="2200" dirty="0"/>
              <a:t>The boxplots are also not distinct. </a:t>
            </a:r>
          </a:p>
          <a:p>
            <a:endParaRPr lang="en-GB" sz="2200" dirty="0"/>
          </a:p>
          <a:p>
            <a:pPr marL="285750" indent="-285750">
              <a:buFont typeface="Wingdings" panose="05000000000000000000" pitchFamily="2" charset="2"/>
              <a:buChar char="q"/>
            </a:pPr>
            <a:r>
              <a:rPr lang="en-GB" sz="2200" dirty="0"/>
              <a:t>The boxplot also shows that RDEP and RMED highly affects the clustering. </a:t>
            </a:r>
          </a:p>
          <a:p>
            <a:endParaRPr lang="en-GB" sz="2200" dirty="0"/>
          </a:p>
          <a:p>
            <a:pPr marL="285750" indent="-285750">
              <a:buFont typeface="Wingdings" panose="05000000000000000000" pitchFamily="2" charset="2"/>
              <a:buChar char="q"/>
            </a:pPr>
            <a:r>
              <a:rPr lang="en-GB" sz="2200" dirty="0"/>
              <a:t>RDEP, RMED and other logs were taken out to improve the model results.</a:t>
            </a:r>
            <a:endParaRPr lang="en-GB" sz="2400" dirty="0"/>
          </a:p>
        </p:txBody>
      </p:sp>
      <p:sp>
        <p:nvSpPr>
          <p:cNvPr id="4" name="TextBox 3">
            <a:extLst>
              <a:ext uri="{FF2B5EF4-FFF2-40B4-BE49-F238E27FC236}">
                <a16:creationId xmlns:a16="http://schemas.microsoft.com/office/drawing/2014/main" id="{BEE2A94E-7C2B-3F61-8906-1C0B6B099FE3}"/>
              </a:ext>
            </a:extLst>
          </p:cNvPr>
          <p:cNvSpPr txBox="1"/>
          <p:nvPr/>
        </p:nvSpPr>
        <p:spPr>
          <a:xfrm>
            <a:off x="980492" y="1223282"/>
            <a:ext cx="10430458" cy="369332"/>
          </a:xfrm>
          <a:prstGeom prst="rect">
            <a:avLst/>
          </a:prstGeom>
          <a:noFill/>
        </p:spPr>
        <p:txBody>
          <a:bodyPr wrap="square" rtlCol="0">
            <a:spAutoFit/>
          </a:bodyPr>
          <a:lstStyle/>
          <a:p>
            <a:pPr algn="ctr"/>
            <a:r>
              <a:rPr lang="en-US" b="1" dirty="0"/>
              <a:t>COMMENTS ON PRELIMINARY RESULTS FROM KMEANS CLUSTERING (</a:t>
            </a:r>
            <a:r>
              <a:rPr lang="en-US" b="1" dirty="0" err="1"/>
              <a:t>rawdata_new</a:t>
            </a:r>
            <a:r>
              <a:rPr lang="en-US" b="1" dirty="0"/>
              <a:t>)</a:t>
            </a:r>
            <a:endParaRPr lang="en-GB" b="1" dirty="0"/>
          </a:p>
        </p:txBody>
      </p:sp>
    </p:spTree>
    <p:extLst>
      <p:ext uri="{BB962C8B-B14F-4D97-AF65-F5344CB8AC3E}">
        <p14:creationId xmlns:p14="http://schemas.microsoft.com/office/powerpoint/2010/main" val="3819726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 Modelling Results (Unsupervised Clustering)</a:t>
            </a:r>
          </a:p>
        </p:txBody>
      </p:sp>
      <p:sp>
        <p:nvSpPr>
          <p:cNvPr id="4" name="TextBox 3">
            <a:extLst>
              <a:ext uri="{FF2B5EF4-FFF2-40B4-BE49-F238E27FC236}">
                <a16:creationId xmlns:a16="http://schemas.microsoft.com/office/drawing/2014/main" id="{BEE2A94E-7C2B-3F61-8906-1C0B6B099FE3}"/>
              </a:ext>
            </a:extLst>
          </p:cNvPr>
          <p:cNvSpPr txBox="1"/>
          <p:nvPr/>
        </p:nvSpPr>
        <p:spPr>
          <a:xfrm>
            <a:off x="1399592" y="1175657"/>
            <a:ext cx="8892073" cy="369332"/>
          </a:xfrm>
          <a:prstGeom prst="rect">
            <a:avLst/>
          </a:prstGeom>
          <a:noFill/>
        </p:spPr>
        <p:txBody>
          <a:bodyPr wrap="square" rtlCol="0">
            <a:spAutoFit/>
          </a:bodyPr>
          <a:lstStyle/>
          <a:p>
            <a:pPr algn="ctr"/>
            <a:r>
              <a:rPr lang="en-US" b="1" dirty="0"/>
              <a:t>KMEANS CLUSTERING WITH THREE WELL LOGS (GR, NEU AND PEF) (</a:t>
            </a:r>
            <a:r>
              <a:rPr lang="en-US" b="1" dirty="0" err="1"/>
              <a:t>rawdata_new</a:t>
            </a:r>
            <a:r>
              <a:rPr lang="en-US" b="1" dirty="0"/>
              <a:t>)</a:t>
            </a:r>
            <a:endParaRPr lang="en-GB" b="1" dirty="0"/>
          </a:p>
        </p:txBody>
      </p:sp>
      <p:pic>
        <p:nvPicPr>
          <p:cNvPr id="5" name="Picture 4" descr="Chart, scatter chart&#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352425" y="1767205"/>
            <a:ext cx="4638675" cy="4071620"/>
          </a:xfrm>
          <a:prstGeom prst="rect">
            <a:avLst/>
          </a:prstGeom>
          <a:noFill/>
          <a:ln>
            <a:solidFill>
              <a:schemeClr val="tx1"/>
            </a:solidFill>
          </a:ln>
        </p:spPr>
      </p:pic>
      <p:pic>
        <p:nvPicPr>
          <p:cNvPr id="6" name="Picture 5" descr="Chart, box and whisker chart&#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5543549" y="3634739"/>
            <a:ext cx="6219825" cy="2642235"/>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874" y="1613110"/>
            <a:ext cx="3052553" cy="1977815"/>
          </a:xfrm>
          <a:prstGeom prst="rect">
            <a:avLst/>
          </a:prstGeom>
        </p:spPr>
      </p:pic>
      <p:sp>
        <p:nvSpPr>
          <p:cNvPr id="9" name="TextBox 8"/>
          <p:cNvSpPr txBox="1"/>
          <p:nvPr/>
        </p:nvSpPr>
        <p:spPr>
          <a:xfrm>
            <a:off x="8953500" y="2009775"/>
            <a:ext cx="3152775"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Optimal clusters, 3</a:t>
            </a:r>
          </a:p>
          <a:p>
            <a:pPr marL="285750" indent="-285750">
              <a:buFont typeface="Wingdings" panose="05000000000000000000" pitchFamily="2" charset="2"/>
              <a:buChar char="v"/>
            </a:pPr>
            <a:r>
              <a:rPr lang="en-US" dirty="0"/>
              <a:t>Distinct cluster in pair plots</a:t>
            </a:r>
          </a:p>
          <a:p>
            <a:pPr marL="285750" indent="-285750">
              <a:buFont typeface="Wingdings" panose="05000000000000000000" pitchFamily="2" charset="2"/>
              <a:buChar char="v"/>
            </a:pPr>
            <a:r>
              <a:rPr lang="en-US" dirty="0"/>
              <a:t>Minimal overlap in boxplots</a:t>
            </a:r>
          </a:p>
        </p:txBody>
      </p:sp>
    </p:spTree>
    <p:extLst>
      <p:ext uri="{BB962C8B-B14F-4D97-AF65-F5344CB8AC3E}">
        <p14:creationId xmlns:p14="http://schemas.microsoft.com/office/powerpoint/2010/main" val="1074977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Modelling Results (Unsupervised Clustering)</a:t>
            </a:r>
          </a:p>
        </p:txBody>
      </p:sp>
      <p:sp>
        <p:nvSpPr>
          <p:cNvPr id="4" name="TextBox 3">
            <a:extLst>
              <a:ext uri="{FF2B5EF4-FFF2-40B4-BE49-F238E27FC236}">
                <a16:creationId xmlns:a16="http://schemas.microsoft.com/office/drawing/2014/main" id="{BEE2A94E-7C2B-3F61-8906-1C0B6B099FE3}"/>
              </a:ext>
            </a:extLst>
          </p:cNvPr>
          <p:cNvSpPr txBox="1"/>
          <p:nvPr/>
        </p:nvSpPr>
        <p:spPr>
          <a:xfrm>
            <a:off x="1399592" y="1175657"/>
            <a:ext cx="8892073" cy="369332"/>
          </a:xfrm>
          <a:prstGeom prst="rect">
            <a:avLst/>
          </a:prstGeom>
          <a:noFill/>
        </p:spPr>
        <p:txBody>
          <a:bodyPr wrap="square" rtlCol="0">
            <a:spAutoFit/>
          </a:bodyPr>
          <a:lstStyle/>
          <a:p>
            <a:pPr algn="ctr"/>
            <a:r>
              <a:rPr lang="en-US" b="1" dirty="0"/>
              <a:t>KMEANS CLUSTERING WITH THREE WELL LOGS (GR, NEU AND PEF) </a:t>
            </a:r>
            <a:endParaRPr lang="en-GB" b="1" dirty="0"/>
          </a:p>
        </p:txBody>
      </p:sp>
      <p:pic>
        <p:nvPicPr>
          <p:cNvPr id="7" name="Picture 6" descr="Chart&#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5095875" y="1614487"/>
            <a:ext cx="6496050" cy="4386263"/>
          </a:xfrm>
          <a:prstGeom prst="rect">
            <a:avLst/>
          </a:prstGeom>
          <a:noFill/>
          <a:ln>
            <a:noFill/>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94" y="1797250"/>
            <a:ext cx="3850981" cy="2605380"/>
          </a:xfrm>
          <a:prstGeom prst="rect">
            <a:avLst/>
          </a:prstGeom>
        </p:spPr>
      </p:pic>
      <p:sp>
        <p:nvSpPr>
          <p:cNvPr id="8" name="TextBox 7"/>
          <p:cNvSpPr txBox="1"/>
          <p:nvPr/>
        </p:nvSpPr>
        <p:spPr>
          <a:xfrm>
            <a:off x="638175" y="4695825"/>
            <a:ext cx="3686175"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Distinct cluster centers</a:t>
            </a:r>
          </a:p>
          <a:p>
            <a:pPr marL="285750" indent="-285750">
              <a:buFont typeface="Wingdings" panose="05000000000000000000" pitchFamily="2" charset="2"/>
              <a:buChar char="v"/>
            </a:pPr>
            <a:r>
              <a:rPr lang="en-US" dirty="0"/>
              <a:t>Distinct clusters in log plots</a:t>
            </a:r>
          </a:p>
        </p:txBody>
      </p:sp>
      <p:sp>
        <p:nvSpPr>
          <p:cNvPr id="9" name="TextBox 8">
            <a:extLst>
              <a:ext uri="{FF2B5EF4-FFF2-40B4-BE49-F238E27FC236}">
                <a16:creationId xmlns:a16="http://schemas.microsoft.com/office/drawing/2014/main" id="{EE0BEC66-E47E-5789-2604-B952A113D70B}"/>
              </a:ext>
            </a:extLst>
          </p:cNvPr>
          <p:cNvSpPr txBox="1"/>
          <p:nvPr/>
        </p:nvSpPr>
        <p:spPr>
          <a:xfrm>
            <a:off x="155575" y="5782980"/>
            <a:ext cx="5032245" cy="369332"/>
          </a:xfrm>
          <a:prstGeom prst="rect">
            <a:avLst/>
          </a:prstGeom>
          <a:noFill/>
        </p:spPr>
        <p:txBody>
          <a:bodyPr wrap="square" rtlCol="0">
            <a:spAutoFit/>
          </a:bodyPr>
          <a:lstStyle/>
          <a:p>
            <a:r>
              <a:rPr lang="en-US" b="1" dirty="0">
                <a:solidFill>
                  <a:srgbClr val="FF0000"/>
                </a:solidFill>
              </a:rPr>
              <a:t>Caveat: Depths are in meters (m) and not feet (ft)</a:t>
            </a:r>
            <a:endParaRPr lang="en-GB" b="1" dirty="0">
              <a:solidFill>
                <a:srgbClr val="FF0000"/>
              </a:solidFill>
            </a:endParaRPr>
          </a:p>
        </p:txBody>
      </p:sp>
    </p:spTree>
    <p:extLst>
      <p:ext uri="{BB962C8B-B14F-4D97-AF65-F5344CB8AC3E}">
        <p14:creationId xmlns:p14="http://schemas.microsoft.com/office/powerpoint/2010/main" val="2581216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fontScale="92500"/>
          </a:bodyPr>
          <a:lstStyle/>
          <a:p>
            <a:r>
              <a:rPr lang="en-US" dirty="0"/>
              <a:t>Preliminary Modelling Results (Unsupervised Clustering)</a:t>
            </a:r>
          </a:p>
        </p:txBody>
      </p:sp>
      <p:sp>
        <p:nvSpPr>
          <p:cNvPr id="4" name="TextBox 3">
            <a:extLst>
              <a:ext uri="{FF2B5EF4-FFF2-40B4-BE49-F238E27FC236}">
                <a16:creationId xmlns:a16="http://schemas.microsoft.com/office/drawing/2014/main" id="{BEE2A94E-7C2B-3F61-8906-1C0B6B099FE3}"/>
              </a:ext>
            </a:extLst>
          </p:cNvPr>
          <p:cNvSpPr txBox="1"/>
          <p:nvPr/>
        </p:nvSpPr>
        <p:spPr>
          <a:xfrm>
            <a:off x="1399592" y="1175657"/>
            <a:ext cx="8892073" cy="369332"/>
          </a:xfrm>
          <a:prstGeom prst="rect">
            <a:avLst/>
          </a:prstGeom>
          <a:noFill/>
        </p:spPr>
        <p:txBody>
          <a:bodyPr wrap="square" rtlCol="0">
            <a:spAutoFit/>
          </a:bodyPr>
          <a:lstStyle/>
          <a:p>
            <a:pPr algn="ctr"/>
            <a:r>
              <a:rPr lang="en-US" b="1" dirty="0"/>
              <a:t>HIERACHICAL CLUSTERING WITH WARD LINKAGE (GR, NEU AND PEF) (</a:t>
            </a:r>
            <a:r>
              <a:rPr lang="en-US" b="1" dirty="0" err="1"/>
              <a:t>rawdata_new</a:t>
            </a:r>
            <a:r>
              <a:rPr lang="en-US" b="1" dirty="0"/>
              <a:t>)</a:t>
            </a:r>
            <a:endParaRPr lang="en-GB" b="1" dirty="0"/>
          </a:p>
        </p:txBody>
      </p:sp>
      <p:sp>
        <p:nvSpPr>
          <p:cNvPr id="8" name="TextBox 7"/>
          <p:cNvSpPr txBox="1"/>
          <p:nvPr/>
        </p:nvSpPr>
        <p:spPr>
          <a:xfrm>
            <a:off x="628650" y="4781550"/>
            <a:ext cx="501015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Poor clustering from </a:t>
            </a:r>
            <a:r>
              <a:rPr lang="en-US" dirty="0" err="1"/>
              <a:t>dendrogram</a:t>
            </a:r>
            <a:endParaRPr lang="en-US" dirty="0"/>
          </a:p>
          <a:p>
            <a:pPr marL="285750" indent="-285750">
              <a:buFont typeface="Wingdings" panose="05000000000000000000" pitchFamily="2" charset="2"/>
              <a:buChar char="v"/>
            </a:pPr>
            <a:r>
              <a:rPr lang="en-US" dirty="0"/>
              <a:t>Almost all datasets are classified as one cluster</a:t>
            </a:r>
          </a:p>
        </p:txBody>
      </p:sp>
      <p:pic>
        <p:nvPicPr>
          <p:cNvPr id="9" name="Picture 8" descr="Chart&#10;&#10;Description automatically generated with medium confidence"/>
          <p:cNvPicPr/>
          <p:nvPr/>
        </p:nvPicPr>
        <p:blipFill rotWithShape="1">
          <a:blip r:embed="rId2">
            <a:extLst>
              <a:ext uri="{28A0092B-C50C-407E-A947-70E740481C1C}">
                <a14:useLocalDpi xmlns:a14="http://schemas.microsoft.com/office/drawing/2010/main" val="0"/>
              </a:ext>
            </a:extLst>
          </a:blip>
          <a:srcRect b="9565"/>
          <a:stretch/>
        </p:blipFill>
        <p:spPr bwMode="auto">
          <a:xfrm>
            <a:off x="1583372" y="1960245"/>
            <a:ext cx="4167505" cy="2575560"/>
          </a:xfrm>
          <a:prstGeom prst="rect">
            <a:avLst/>
          </a:prstGeom>
          <a:noFill/>
          <a:ln>
            <a:solidFill>
              <a:schemeClr val="tx1"/>
            </a:solidFill>
          </a:ln>
          <a:extLst>
            <a:ext uri="{53640926-AAD7-44D8-BBD7-CCE9431645EC}">
              <a14:shadowObscured xmlns:a14="http://schemas.microsoft.com/office/drawing/2010/main"/>
            </a:ext>
          </a:extLst>
        </p:spPr>
      </p:pic>
      <p:pic>
        <p:nvPicPr>
          <p:cNvPr id="10" name="Picture 9" descr="Chart, scatter chart&#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6846570" y="1768157"/>
            <a:ext cx="4061460" cy="3569335"/>
          </a:xfrm>
          <a:prstGeom prst="rect">
            <a:avLst/>
          </a:prstGeom>
          <a:noFill/>
          <a:ln>
            <a:solidFill>
              <a:schemeClr val="tx1"/>
            </a:solidFill>
          </a:ln>
        </p:spPr>
      </p:pic>
    </p:spTree>
    <p:extLst>
      <p:ext uri="{BB962C8B-B14F-4D97-AF65-F5344CB8AC3E}">
        <p14:creationId xmlns:p14="http://schemas.microsoft.com/office/powerpoint/2010/main" val="2780648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fontScale="92500"/>
          </a:bodyPr>
          <a:lstStyle/>
          <a:p>
            <a:r>
              <a:rPr lang="en-US" dirty="0"/>
              <a:t>Preliminary Modelling Results (Unsupervised Clustering)</a:t>
            </a:r>
          </a:p>
        </p:txBody>
      </p:sp>
      <p:sp>
        <p:nvSpPr>
          <p:cNvPr id="4" name="TextBox 3">
            <a:extLst>
              <a:ext uri="{FF2B5EF4-FFF2-40B4-BE49-F238E27FC236}">
                <a16:creationId xmlns:a16="http://schemas.microsoft.com/office/drawing/2014/main" id="{BEE2A94E-7C2B-3F61-8906-1C0B6B099FE3}"/>
              </a:ext>
            </a:extLst>
          </p:cNvPr>
          <p:cNvSpPr txBox="1"/>
          <p:nvPr/>
        </p:nvSpPr>
        <p:spPr>
          <a:xfrm>
            <a:off x="2361617" y="1013732"/>
            <a:ext cx="5067883" cy="376918"/>
          </a:xfrm>
          <a:prstGeom prst="rect">
            <a:avLst/>
          </a:prstGeom>
          <a:noFill/>
        </p:spPr>
        <p:txBody>
          <a:bodyPr wrap="square" rtlCol="0">
            <a:spAutoFit/>
          </a:bodyPr>
          <a:lstStyle/>
          <a:p>
            <a:pPr algn="ctr"/>
            <a:r>
              <a:rPr lang="en-GB" b="1" dirty="0"/>
              <a:t>EFFECTS OF OUTLIERS (KMEANS)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 y="1295401"/>
            <a:ext cx="3581400" cy="30234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25" y="1418195"/>
            <a:ext cx="3273264" cy="2763280"/>
          </a:xfrm>
          <a:prstGeom prst="rect">
            <a:avLst/>
          </a:prstGeom>
        </p:spPr>
      </p:pic>
      <p:pic>
        <p:nvPicPr>
          <p:cNvPr id="11" name="Picture 10" descr="Chart&#10;&#10;Description automatically generated"/>
          <p:cNvPicPr/>
          <p:nvPr/>
        </p:nvPicPr>
        <p:blipFill>
          <a:blip r:embed="rId4">
            <a:extLst>
              <a:ext uri="{28A0092B-C50C-407E-A947-70E740481C1C}">
                <a14:useLocalDpi xmlns:a14="http://schemas.microsoft.com/office/drawing/2010/main" val="0"/>
              </a:ext>
            </a:extLst>
          </a:blip>
          <a:srcRect/>
          <a:stretch>
            <a:fillRect/>
          </a:stretch>
        </p:blipFill>
        <p:spPr bwMode="auto">
          <a:xfrm>
            <a:off x="7181850" y="1214438"/>
            <a:ext cx="3800475" cy="2433637"/>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5231" y="3638551"/>
            <a:ext cx="3612793" cy="2553732"/>
          </a:xfrm>
          <a:prstGeom prst="rect">
            <a:avLst/>
          </a:prstGeom>
        </p:spPr>
      </p:pic>
      <p:sp>
        <p:nvSpPr>
          <p:cNvPr id="7" name="TextBox 6"/>
          <p:cNvSpPr txBox="1"/>
          <p:nvPr/>
        </p:nvSpPr>
        <p:spPr>
          <a:xfrm>
            <a:off x="742950" y="4305300"/>
            <a:ext cx="1771650" cy="338554"/>
          </a:xfrm>
          <a:prstGeom prst="rect">
            <a:avLst/>
          </a:prstGeom>
          <a:noFill/>
        </p:spPr>
        <p:txBody>
          <a:bodyPr wrap="square" rtlCol="0">
            <a:spAutoFit/>
          </a:bodyPr>
          <a:lstStyle/>
          <a:p>
            <a:pPr algn="ctr"/>
            <a:r>
              <a:rPr lang="en-US" sz="1600" dirty="0"/>
              <a:t>Rawdata_new</a:t>
            </a:r>
          </a:p>
        </p:txBody>
      </p:sp>
      <p:sp>
        <p:nvSpPr>
          <p:cNvPr id="12" name="TextBox 11"/>
          <p:cNvSpPr txBox="1"/>
          <p:nvPr/>
        </p:nvSpPr>
        <p:spPr>
          <a:xfrm>
            <a:off x="4562475" y="4229100"/>
            <a:ext cx="1781175" cy="338554"/>
          </a:xfrm>
          <a:prstGeom prst="rect">
            <a:avLst/>
          </a:prstGeom>
          <a:noFill/>
        </p:spPr>
        <p:txBody>
          <a:bodyPr wrap="square" rtlCol="0">
            <a:spAutoFit/>
          </a:bodyPr>
          <a:lstStyle/>
          <a:p>
            <a:pPr algn="ctr"/>
            <a:r>
              <a:rPr lang="en-US" sz="1600" dirty="0"/>
              <a:t>Rawd_zscore</a:t>
            </a:r>
          </a:p>
        </p:txBody>
      </p:sp>
      <p:sp>
        <p:nvSpPr>
          <p:cNvPr id="13" name="TextBox 12"/>
          <p:cNvSpPr txBox="1"/>
          <p:nvPr/>
        </p:nvSpPr>
        <p:spPr>
          <a:xfrm>
            <a:off x="342900" y="5019675"/>
            <a:ext cx="5295900"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Clusters are more distinct for data with outliers treated compared to data with outliers</a:t>
            </a:r>
          </a:p>
          <a:p>
            <a:pPr marL="285750" indent="-285750">
              <a:buFont typeface="Wingdings" panose="05000000000000000000" pitchFamily="2" charset="2"/>
              <a:buChar char="v"/>
            </a:pPr>
            <a:r>
              <a:rPr lang="en-US" dirty="0"/>
              <a:t>Outliers significantly affected the clustering</a:t>
            </a:r>
          </a:p>
        </p:txBody>
      </p:sp>
      <p:sp>
        <p:nvSpPr>
          <p:cNvPr id="14" name="TextBox 13"/>
          <p:cNvSpPr txBox="1"/>
          <p:nvPr/>
        </p:nvSpPr>
        <p:spPr>
          <a:xfrm>
            <a:off x="10963275" y="2066926"/>
            <a:ext cx="1143000" cy="276999"/>
          </a:xfrm>
          <a:prstGeom prst="rect">
            <a:avLst/>
          </a:prstGeom>
          <a:noFill/>
        </p:spPr>
        <p:txBody>
          <a:bodyPr wrap="square" rtlCol="0">
            <a:spAutoFit/>
          </a:bodyPr>
          <a:lstStyle/>
          <a:p>
            <a:pPr algn="ctr"/>
            <a:r>
              <a:rPr lang="en-US" sz="1200" dirty="0"/>
              <a:t>Rawdata_new</a:t>
            </a:r>
          </a:p>
        </p:txBody>
      </p:sp>
      <p:sp>
        <p:nvSpPr>
          <p:cNvPr id="15" name="TextBox 14"/>
          <p:cNvSpPr txBox="1"/>
          <p:nvPr/>
        </p:nvSpPr>
        <p:spPr>
          <a:xfrm>
            <a:off x="10887075" y="4600577"/>
            <a:ext cx="1143000" cy="276999"/>
          </a:xfrm>
          <a:prstGeom prst="rect">
            <a:avLst/>
          </a:prstGeom>
          <a:noFill/>
        </p:spPr>
        <p:txBody>
          <a:bodyPr wrap="square" rtlCol="0">
            <a:spAutoFit/>
          </a:bodyPr>
          <a:lstStyle/>
          <a:p>
            <a:pPr algn="ctr"/>
            <a:r>
              <a:rPr lang="en-US" sz="1200" dirty="0"/>
              <a:t>Rawd_zscore</a:t>
            </a:r>
          </a:p>
        </p:txBody>
      </p:sp>
    </p:spTree>
    <p:extLst>
      <p:ext uri="{BB962C8B-B14F-4D97-AF65-F5344CB8AC3E}">
        <p14:creationId xmlns:p14="http://schemas.microsoft.com/office/powerpoint/2010/main" val="66811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fontScale="92500"/>
          </a:bodyPr>
          <a:lstStyle/>
          <a:p>
            <a:r>
              <a:rPr lang="en-US" dirty="0"/>
              <a:t>Preliminary Modelling Results (Unsupervised Clustering)</a:t>
            </a:r>
          </a:p>
        </p:txBody>
      </p:sp>
      <p:sp>
        <p:nvSpPr>
          <p:cNvPr id="4" name="TextBox 3">
            <a:extLst>
              <a:ext uri="{FF2B5EF4-FFF2-40B4-BE49-F238E27FC236}">
                <a16:creationId xmlns:a16="http://schemas.microsoft.com/office/drawing/2014/main" id="{BEE2A94E-7C2B-3F61-8906-1C0B6B099FE3}"/>
              </a:ext>
            </a:extLst>
          </p:cNvPr>
          <p:cNvSpPr txBox="1"/>
          <p:nvPr/>
        </p:nvSpPr>
        <p:spPr>
          <a:xfrm>
            <a:off x="962025" y="1013732"/>
            <a:ext cx="6467475" cy="369332"/>
          </a:xfrm>
          <a:prstGeom prst="rect">
            <a:avLst/>
          </a:prstGeom>
          <a:noFill/>
        </p:spPr>
        <p:txBody>
          <a:bodyPr wrap="square" rtlCol="0">
            <a:spAutoFit/>
          </a:bodyPr>
          <a:lstStyle/>
          <a:p>
            <a:pPr algn="ctr"/>
            <a:r>
              <a:rPr lang="en-GB" b="1" dirty="0"/>
              <a:t>EFFECTS OF OUTLIERS (HIERARCHICHAL)</a:t>
            </a:r>
          </a:p>
        </p:txBody>
      </p:sp>
      <p:sp>
        <p:nvSpPr>
          <p:cNvPr id="7" name="TextBox 6"/>
          <p:cNvSpPr txBox="1"/>
          <p:nvPr/>
        </p:nvSpPr>
        <p:spPr>
          <a:xfrm>
            <a:off x="4162425" y="2638425"/>
            <a:ext cx="1362075" cy="307777"/>
          </a:xfrm>
          <a:prstGeom prst="rect">
            <a:avLst/>
          </a:prstGeom>
          <a:noFill/>
        </p:spPr>
        <p:txBody>
          <a:bodyPr wrap="square" rtlCol="0">
            <a:spAutoFit/>
          </a:bodyPr>
          <a:lstStyle/>
          <a:p>
            <a:pPr algn="ctr"/>
            <a:r>
              <a:rPr lang="en-US" sz="1400" dirty="0"/>
              <a:t>Rawdata_new</a:t>
            </a:r>
          </a:p>
        </p:txBody>
      </p:sp>
      <p:sp>
        <p:nvSpPr>
          <p:cNvPr id="13" name="TextBox 12"/>
          <p:cNvSpPr txBox="1"/>
          <p:nvPr/>
        </p:nvSpPr>
        <p:spPr>
          <a:xfrm>
            <a:off x="6305550" y="5210175"/>
            <a:ext cx="52959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Pairplot had more distinct clusters</a:t>
            </a:r>
          </a:p>
          <a:p>
            <a:pPr marL="285750" indent="-285750">
              <a:buFont typeface="Wingdings" panose="05000000000000000000" pitchFamily="2" charset="2"/>
              <a:buChar char="v"/>
            </a:pPr>
            <a:r>
              <a:rPr lang="en-US" dirty="0"/>
              <a:t>Dendogram had more distinct clusters</a:t>
            </a:r>
          </a:p>
        </p:txBody>
      </p:sp>
      <p:sp>
        <p:nvSpPr>
          <p:cNvPr id="15" name="TextBox 14"/>
          <p:cNvSpPr txBox="1"/>
          <p:nvPr/>
        </p:nvSpPr>
        <p:spPr>
          <a:xfrm>
            <a:off x="8839200" y="4800602"/>
            <a:ext cx="1143000" cy="276999"/>
          </a:xfrm>
          <a:prstGeom prst="rect">
            <a:avLst/>
          </a:prstGeom>
          <a:noFill/>
        </p:spPr>
        <p:txBody>
          <a:bodyPr wrap="square" rtlCol="0">
            <a:spAutoFit/>
          </a:bodyPr>
          <a:lstStyle/>
          <a:p>
            <a:pPr algn="ctr"/>
            <a:r>
              <a:rPr lang="en-US" sz="1200" dirty="0"/>
              <a:t>Rawd_zscore</a:t>
            </a:r>
          </a:p>
        </p:txBody>
      </p:sp>
      <p:pic>
        <p:nvPicPr>
          <p:cNvPr id="16" name="Picture 15" descr="Chart&#10;&#10;Description automatically generated with medium confidence"/>
          <p:cNvPicPr/>
          <p:nvPr/>
        </p:nvPicPr>
        <p:blipFill>
          <a:blip r:embed="rId2"/>
          <a:stretch>
            <a:fillRect/>
          </a:stretch>
        </p:blipFill>
        <p:spPr>
          <a:xfrm>
            <a:off x="6105525" y="1593850"/>
            <a:ext cx="5943600" cy="2927350"/>
          </a:xfrm>
          <a:prstGeom prst="rect">
            <a:avLst/>
          </a:prstGeom>
          <a:ln>
            <a:solidFill>
              <a:schemeClr val="tx1"/>
            </a:solidFill>
          </a:ln>
        </p:spPr>
      </p:pic>
      <p:pic>
        <p:nvPicPr>
          <p:cNvPr id="17" name="Picture 16" descr="Chart&#10;&#10;Description automatically generated with medium confidence"/>
          <p:cNvPicPr/>
          <p:nvPr/>
        </p:nvPicPr>
        <p:blipFill rotWithShape="1">
          <a:blip r:embed="rId3">
            <a:extLst>
              <a:ext uri="{28A0092B-C50C-407E-A947-70E740481C1C}">
                <a14:useLocalDpi xmlns:a14="http://schemas.microsoft.com/office/drawing/2010/main" val="0"/>
              </a:ext>
            </a:extLst>
          </a:blip>
          <a:srcRect b="9565"/>
          <a:stretch/>
        </p:blipFill>
        <p:spPr bwMode="auto">
          <a:xfrm>
            <a:off x="430847" y="1369695"/>
            <a:ext cx="3664903" cy="2154555"/>
          </a:xfrm>
          <a:prstGeom prst="rect">
            <a:avLst/>
          </a:prstGeom>
          <a:noFill/>
          <a:ln>
            <a:solidFill>
              <a:schemeClr val="tx1"/>
            </a:solidFill>
          </a:ln>
          <a:extLst>
            <a:ext uri="{53640926-AAD7-44D8-BBD7-CCE9431645EC}">
              <a14:shadowObscured xmlns:a14="http://schemas.microsoft.com/office/drawing/2010/main"/>
            </a:ext>
          </a:extLst>
        </p:spPr>
      </p:pic>
      <p:pic>
        <p:nvPicPr>
          <p:cNvPr id="18" name="Picture 17" descr="Chart, scatter chart&#10;&#10;Description automatically generated"/>
          <p:cNvPicPr/>
          <p:nvPr/>
        </p:nvPicPr>
        <p:blipFill>
          <a:blip r:embed="rId4">
            <a:extLst>
              <a:ext uri="{28A0092B-C50C-407E-A947-70E740481C1C}">
                <a14:useLocalDpi xmlns:a14="http://schemas.microsoft.com/office/drawing/2010/main" val="0"/>
              </a:ext>
            </a:extLst>
          </a:blip>
          <a:srcRect/>
          <a:stretch>
            <a:fillRect/>
          </a:stretch>
        </p:blipFill>
        <p:spPr bwMode="auto">
          <a:xfrm>
            <a:off x="388620" y="3568383"/>
            <a:ext cx="3735705" cy="2603818"/>
          </a:xfrm>
          <a:prstGeom prst="rect">
            <a:avLst/>
          </a:prstGeom>
          <a:noFill/>
          <a:ln>
            <a:solidFill>
              <a:schemeClr val="tx1"/>
            </a:solidFill>
          </a:ln>
        </p:spPr>
      </p:pic>
    </p:spTree>
    <p:extLst>
      <p:ext uri="{BB962C8B-B14F-4D97-AF65-F5344CB8AC3E}">
        <p14:creationId xmlns:p14="http://schemas.microsoft.com/office/powerpoint/2010/main" val="412695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Unsupervised Clustering (Evaluation and Validation)</a:t>
            </a:r>
          </a:p>
        </p:txBody>
      </p:sp>
      <p:pic>
        <p:nvPicPr>
          <p:cNvPr id="10" name="Picture 9" descr="Diagram, schematic&#10;&#10;Description automatically generated"/>
          <p:cNvPicPr/>
          <p:nvPr/>
        </p:nvPicPr>
        <p:blipFill>
          <a:blip r:embed="rId2"/>
          <a:stretch>
            <a:fillRect/>
          </a:stretch>
        </p:blipFill>
        <p:spPr>
          <a:xfrm>
            <a:off x="927711" y="1095375"/>
            <a:ext cx="9947275" cy="4848225"/>
          </a:xfrm>
          <a:prstGeom prst="rect">
            <a:avLst/>
          </a:prstGeom>
        </p:spPr>
      </p:pic>
      <p:sp>
        <p:nvSpPr>
          <p:cNvPr id="2" name="TextBox 1"/>
          <p:cNvSpPr txBox="1"/>
          <p:nvPr/>
        </p:nvSpPr>
        <p:spPr>
          <a:xfrm>
            <a:off x="1714500" y="5943600"/>
            <a:ext cx="7724775" cy="307777"/>
          </a:xfrm>
          <a:prstGeom prst="rect">
            <a:avLst/>
          </a:prstGeom>
          <a:noFill/>
        </p:spPr>
        <p:txBody>
          <a:bodyPr wrap="square" rtlCol="0">
            <a:spAutoFit/>
          </a:bodyPr>
          <a:lstStyle/>
          <a:p>
            <a:pPr algn="ctr"/>
            <a:r>
              <a:rPr lang="en-US" sz="1400" dirty="0"/>
              <a:t>LITHOLOGICAL CROSS-SECTIONS FROM VOLVE FIELD</a:t>
            </a:r>
          </a:p>
        </p:txBody>
      </p:sp>
    </p:spTree>
    <p:extLst>
      <p:ext uri="{BB962C8B-B14F-4D97-AF65-F5344CB8AC3E}">
        <p14:creationId xmlns:p14="http://schemas.microsoft.com/office/powerpoint/2010/main" val="2819916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Unsupervised Clustering (Evaluation and Validation)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0739" y="1099122"/>
            <a:ext cx="3744277" cy="3078413"/>
          </a:xfrm>
          <a:prstGeom prst="rect">
            <a:avLst/>
          </a:prstGeom>
        </p:spPr>
      </p:pic>
      <p:sp>
        <p:nvSpPr>
          <p:cNvPr id="6" name="TextBox 5"/>
          <p:cNvSpPr txBox="1"/>
          <p:nvPr/>
        </p:nvSpPr>
        <p:spPr>
          <a:xfrm>
            <a:off x="7120332" y="4177536"/>
            <a:ext cx="3714750" cy="338554"/>
          </a:xfrm>
          <a:prstGeom prst="rect">
            <a:avLst/>
          </a:prstGeom>
          <a:noFill/>
        </p:spPr>
        <p:txBody>
          <a:bodyPr wrap="square" rtlCol="0">
            <a:spAutoFit/>
          </a:bodyPr>
          <a:lstStyle/>
          <a:p>
            <a:pPr algn="ctr"/>
            <a:r>
              <a:rPr lang="en-US" sz="1600" dirty="0">
                <a:solidFill>
                  <a:srgbClr val="FF0000"/>
                </a:solidFill>
              </a:rPr>
              <a:t>COMMENTS</a:t>
            </a:r>
          </a:p>
        </p:txBody>
      </p:sp>
      <p:sp>
        <p:nvSpPr>
          <p:cNvPr id="8" name="TextBox 7"/>
          <p:cNvSpPr txBox="1"/>
          <p:nvPr/>
        </p:nvSpPr>
        <p:spPr>
          <a:xfrm>
            <a:off x="6362700" y="4410075"/>
            <a:ext cx="5534025" cy="1384995"/>
          </a:xfrm>
          <a:prstGeom prst="rect">
            <a:avLst/>
          </a:prstGeom>
          <a:noFill/>
        </p:spPr>
        <p:txBody>
          <a:bodyPr wrap="square" rtlCol="0">
            <a:spAutoFit/>
          </a:bodyPr>
          <a:lstStyle/>
          <a:p>
            <a:pPr marL="285750" indent="-285750">
              <a:buFont typeface="Wingdings" panose="05000000000000000000" pitchFamily="2" charset="2"/>
              <a:buChar char="v"/>
            </a:pPr>
            <a:r>
              <a:rPr lang="en-US" sz="1400" dirty="0"/>
              <a:t>2600-2800m; 3200m-3400m-high GR, low PHIF and high VSH: </a:t>
            </a:r>
            <a:r>
              <a:rPr lang="en-US" sz="1400" dirty="0" err="1"/>
              <a:t>Shaly</a:t>
            </a:r>
            <a:r>
              <a:rPr lang="en-US" sz="1400" dirty="0"/>
              <a:t> zone. (cluster 2)</a:t>
            </a:r>
          </a:p>
          <a:p>
            <a:pPr marL="285750" indent="-285750">
              <a:buFont typeface="Wingdings" panose="05000000000000000000" pitchFamily="2" charset="2"/>
              <a:buChar char="v"/>
            </a:pPr>
            <a:r>
              <a:rPr lang="en-US" sz="1400" dirty="0"/>
              <a:t>2880m-3000m: High NEU, high PHIF, low VSH, low GR- estimated as sandstone (cluster 0)</a:t>
            </a:r>
          </a:p>
          <a:p>
            <a:pPr marL="285750" indent="-285750">
              <a:buFont typeface="Wingdings" panose="05000000000000000000" pitchFamily="2" charset="2"/>
              <a:buChar char="v"/>
            </a:pPr>
            <a:r>
              <a:rPr lang="en-US" sz="1400" dirty="0"/>
              <a:t>3000m-3200m: Similar to 2880m-3000m but with lower porosities. Estimated as sandstone (cluster1)</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85" y="1752174"/>
            <a:ext cx="5322447" cy="3762217"/>
          </a:xfrm>
          <a:prstGeom prst="rect">
            <a:avLst/>
          </a:prstGeom>
        </p:spPr>
      </p:pic>
      <p:sp>
        <p:nvSpPr>
          <p:cNvPr id="7" name="TextBox 6">
            <a:extLst>
              <a:ext uri="{FF2B5EF4-FFF2-40B4-BE49-F238E27FC236}">
                <a16:creationId xmlns:a16="http://schemas.microsoft.com/office/drawing/2014/main" id="{F05EB9C1-74D2-8CE1-B89C-DD51D6AE0DB3}"/>
              </a:ext>
            </a:extLst>
          </p:cNvPr>
          <p:cNvSpPr txBox="1"/>
          <p:nvPr/>
        </p:nvSpPr>
        <p:spPr>
          <a:xfrm>
            <a:off x="260685" y="5795070"/>
            <a:ext cx="5032245" cy="369332"/>
          </a:xfrm>
          <a:prstGeom prst="rect">
            <a:avLst/>
          </a:prstGeom>
          <a:noFill/>
        </p:spPr>
        <p:txBody>
          <a:bodyPr wrap="square" rtlCol="0">
            <a:spAutoFit/>
          </a:bodyPr>
          <a:lstStyle/>
          <a:p>
            <a:r>
              <a:rPr lang="en-US" b="1" dirty="0">
                <a:solidFill>
                  <a:srgbClr val="FF0000"/>
                </a:solidFill>
              </a:rPr>
              <a:t>Caveat: Depths are in meters (m) and not feet (ft)</a:t>
            </a:r>
            <a:endParaRPr lang="en-GB" b="1" dirty="0">
              <a:solidFill>
                <a:srgbClr val="FF0000"/>
              </a:solidFill>
            </a:endParaRPr>
          </a:p>
        </p:txBody>
      </p:sp>
    </p:spTree>
    <p:extLst>
      <p:ext uri="{BB962C8B-B14F-4D97-AF65-F5344CB8AC3E}">
        <p14:creationId xmlns:p14="http://schemas.microsoft.com/office/powerpoint/2010/main" val="128566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BAC52F-27CF-4652-86D9-3822E8DD8872}"/>
              </a:ext>
            </a:extLst>
          </p:cNvPr>
          <p:cNvSpPr>
            <a:spLocks noGrp="1"/>
          </p:cNvSpPr>
          <p:nvPr>
            <p:ph type="body" sz="quarter" idx="10"/>
          </p:nvPr>
        </p:nvSpPr>
        <p:spPr>
          <a:xfrm>
            <a:off x="409032" y="177463"/>
            <a:ext cx="10704715" cy="644777"/>
          </a:xfrm>
        </p:spPr>
        <p:txBody>
          <a:bodyPr/>
          <a:lstStyle/>
          <a:p>
            <a:r>
              <a:rPr lang="en-US" dirty="0"/>
              <a:t>Project Definition</a:t>
            </a:r>
          </a:p>
        </p:txBody>
      </p:sp>
      <p:pic>
        <p:nvPicPr>
          <p:cNvPr id="11" name="Picture 10" descr="A picture containing diagram&#10;&#10;Description automatically generated">
            <a:extLst>
              <a:ext uri="{FF2B5EF4-FFF2-40B4-BE49-F238E27FC236}">
                <a16:creationId xmlns:a16="http://schemas.microsoft.com/office/drawing/2014/main" id="{9DFE840F-564B-E7C5-2393-58F6A8F53ED9}"/>
              </a:ext>
            </a:extLst>
          </p:cNvPr>
          <p:cNvPicPr>
            <a:picLocks noChangeAspect="1"/>
          </p:cNvPicPr>
          <p:nvPr/>
        </p:nvPicPr>
        <p:blipFill>
          <a:blip r:embed="rId2"/>
          <a:stretch>
            <a:fillRect/>
          </a:stretch>
        </p:blipFill>
        <p:spPr>
          <a:xfrm>
            <a:off x="7657325" y="1810490"/>
            <a:ext cx="4293347" cy="3745678"/>
          </a:xfrm>
          <a:prstGeom prst="rect">
            <a:avLst/>
          </a:prstGeom>
        </p:spPr>
      </p:pic>
      <p:sp>
        <p:nvSpPr>
          <p:cNvPr id="20" name="TextBox 19">
            <a:extLst>
              <a:ext uri="{FF2B5EF4-FFF2-40B4-BE49-F238E27FC236}">
                <a16:creationId xmlns:a16="http://schemas.microsoft.com/office/drawing/2014/main" id="{93D597A8-83A9-A327-1109-FED387BF2478}"/>
              </a:ext>
            </a:extLst>
          </p:cNvPr>
          <p:cNvSpPr txBox="1"/>
          <p:nvPr/>
        </p:nvSpPr>
        <p:spPr>
          <a:xfrm>
            <a:off x="7508039" y="604015"/>
            <a:ext cx="3943741" cy="369332"/>
          </a:xfrm>
          <a:prstGeom prst="rect">
            <a:avLst/>
          </a:prstGeom>
          <a:noFill/>
        </p:spPr>
        <p:txBody>
          <a:bodyPr wrap="square" rtlCol="0">
            <a:spAutoFit/>
          </a:bodyPr>
          <a:lstStyle/>
          <a:p>
            <a:r>
              <a:rPr lang="en-US" dirty="0"/>
              <a:t>Project Supervisor: Dr. Mathew Beattie</a:t>
            </a:r>
            <a:endParaRPr lang="en-GB" dirty="0"/>
          </a:p>
        </p:txBody>
      </p:sp>
      <p:sp>
        <p:nvSpPr>
          <p:cNvPr id="22" name="TextBox 21">
            <a:extLst>
              <a:ext uri="{FF2B5EF4-FFF2-40B4-BE49-F238E27FC236}">
                <a16:creationId xmlns:a16="http://schemas.microsoft.com/office/drawing/2014/main" id="{05CE5A0C-CFA4-7DAA-DE76-AB1AF4AFB6F5}"/>
              </a:ext>
            </a:extLst>
          </p:cNvPr>
          <p:cNvSpPr txBox="1"/>
          <p:nvPr/>
        </p:nvSpPr>
        <p:spPr>
          <a:xfrm>
            <a:off x="9371053" y="5756987"/>
            <a:ext cx="2080727" cy="338554"/>
          </a:xfrm>
          <a:prstGeom prst="rect">
            <a:avLst/>
          </a:prstGeom>
          <a:noFill/>
        </p:spPr>
        <p:txBody>
          <a:bodyPr wrap="square" rtlCol="0">
            <a:spAutoFit/>
          </a:bodyPr>
          <a:lstStyle/>
          <a:p>
            <a:r>
              <a:rPr lang="en-US" sz="1600" dirty="0"/>
              <a:t>b. Sample Well Logs</a:t>
            </a:r>
            <a:endParaRPr lang="en-GB" sz="1600" dirty="0"/>
          </a:p>
        </p:txBody>
      </p:sp>
      <p:sp>
        <p:nvSpPr>
          <p:cNvPr id="2" name="TextBox 1"/>
          <p:cNvSpPr txBox="1"/>
          <p:nvPr/>
        </p:nvSpPr>
        <p:spPr>
          <a:xfrm>
            <a:off x="523875" y="1266825"/>
            <a:ext cx="4305300" cy="400110"/>
          </a:xfrm>
          <a:prstGeom prst="rect">
            <a:avLst/>
          </a:prstGeom>
          <a:noFill/>
        </p:spPr>
        <p:txBody>
          <a:bodyPr wrap="square" rtlCol="0">
            <a:spAutoFit/>
          </a:bodyPr>
          <a:lstStyle/>
          <a:p>
            <a:pPr algn="ctr"/>
            <a:r>
              <a:rPr lang="en-US" sz="2000" b="1" dirty="0">
                <a:solidFill>
                  <a:srgbClr val="C00000"/>
                </a:solidFill>
              </a:rPr>
              <a:t>OBJECTIVES</a:t>
            </a:r>
          </a:p>
        </p:txBody>
      </p:sp>
      <p:sp>
        <p:nvSpPr>
          <p:cNvPr id="4" name="TextBox 3"/>
          <p:cNvSpPr txBox="1"/>
          <p:nvPr/>
        </p:nvSpPr>
        <p:spPr>
          <a:xfrm>
            <a:off x="371475" y="1990725"/>
            <a:ext cx="6934200" cy="3477875"/>
          </a:xfrm>
          <a:prstGeom prst="rect">
            <a:avLst/>
          </a:prstGeom>
          <a:noFill/>
        </p:spPr>
        <p:txBody>
          <a:bodyPr wrap="square" rtlCol="0">
            <a:spAutoFit/>
          </a:bodyPr>
          <a:lstStyle/>
          <a:p>
            <a:pPr marL="342900" indent="-342900">
              <a:buAutoNum type="arabicPeriod"/>
            </a:pPr>
            <a:r>
              <a:rPr lang="en-US" sz="2200" dirty="0">
                <a:solidFill>
                  <a:srgbClr val="000000"/>
                </a:solidFill>
                <a:latin typeface="Calibri" panose="020F0502020204030204" pitchFamily="34" charset="0"/>
                <a:cs typeface="Calibri" panose="020F0502020204030204" pitchFamily="34" charset="0"/>
              </a:rPr>
              <a:t>develop a data-driven model to estimate reservoir properties; i.e. shale volume, porosity, and fluid saturation, based on a standard set of well logs</a:t>
            </a:r>
          </a:p>
          <a:p>
            <a:endParaRPr lang="en-US" sz="2200" dirty="0">
              <a:solidFill>
                <a:srgbClr val="000000"/>
              </a:solidFill>
              <a:latin typeface="Calibri" panose="020F0502020204030204" pitchFamily="34" charset="0"/>
              <a:cs typeface="Calibri" panose="020F0502020204030204" pitchFamily="34" charset="0"/>
            </a:endParaRPr>
          </a:p>
          <a:p>
            <a:pPr marL="342900" indent="-342900">
              <a:buFontTx/>
              <a:buAutoNum type="arabicPeriod"/>
            </a:pPr>
            <a:r>
              <a:rPr lang="en-US" sz="2200" dirty="0">
                <a:solidFill>
                  <a:srgbClr val="000000"/>
                </a:solidFill>
                <a:latin typeface="Calibri" panose="020F0502020204030204" pitchFamily="34" charset="0"/>
                <a:cs typeface="Calibri" panose="020F0502020204030204" pitchFamily="34" charset="0"/>
              </a:rPr>
              <a:t>This is a less costly and cumbersome approach compared to conventional methods. It can be further developed to improve its efficiency and be more beneficial to </a:t>
            </a:r>
            <a:r>
              <a:rPr lang="en-US" sz="2200" b="1" dirty="0">
                <a:solidFill>
                  <a:srgbClr val="C00000"/>
                </a:solidFill>
                <a:latin typeface="Calibri" panose="020F0502020204030204" pitchFamily="34" charset="0"/>
                <a:cs typeface="Calibri" panose="020F0502020204030204" pitchFamily="34" charset="0"/>
              </a:rPr>
              <a:t>petroleum reservoir engineering </a:t>
            </a:r>
            <a:r>
              <a:rPr lang="en-US" sz="2200" dirty="0">
                <a:solidFill>
                  <a:srgbClr val="000000"/>
                </a:solidFill>
                <a:latin typeface="Calibri" panose="020F0502020204030204" pitchFamily="34" charset="0"/>
                <a:cs typeface="Calibri" panose="020F0502020204030204" pitchFamily="34" charset="0"/>
              </a:rPr>
              <a:t>and </a:t>
            </a:r>
            <a:r>
              <a:rPr lang="en-US" sz="2200" b="1" dirty="0">
                <a:solidFill>
                  <a:srgbClr val="C00000"/>
                </a:solidFill>
                <a:latin typeface="Calibri" panose="020F0502020204030204" pitchFamily="34" charset="0"/>
                <a:cs typeface="Calibri" panose="020F0502020204030204" pitchFamily="34" charset="0"/>
              </a:rPr>
              <a:t>petrophysics</a:t>
            </a:r>
            <a:r>
              <a:rPr lang="en-US" sz="2200" dirty="0">
                <a:solidFill>
                  <a:srgbClr val="000000"/>
                </a:solidFill>
                <a:latin typeface="Calibri" panose="020F0502020204030204" pitchFamily="34" charset="0"/>
                <a:cs typeface="Calibri" panose="020F0502020204030204" pitchFamily="34" charset="0"/>
              </a:rPr>
              <a:t>. </a:t>
            </a:r>
          </a:p>
          <a:p>
            <a:pPr marL="342900" indent="-342900">
              <a:buAutoNum type="arabicPeriod"/>
            </a:pPr>
            <a:endParaRPr lang="en-US" sz="2200" dirty="0"/>
          </a:p>
        </p:txBody>
      </p:sp>
    </p:spTree>
    <p:extLst>
      <p:ext uri="{BB962C8B-B14F-4D97-AF65-F5344CB8AC3E}">
        <p14:creationId xmlns:p14="http://schemas.microsoft.com/office/powerpoint/2010/main" val="2479567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Unsupervised Clustering (Evaluation and Validation)</a:t>
            </a:r>
          </a:p>
        </p:txBody>
      </p:sp>
      <p:pic>
        <p:nvPicPr>
          <p:cNvPr id="5" name="Picture 4">
            <a:extLst>
              <a:ext uri="{FF2B5EF4-FFF2-40B4-BE49-F238E27FC236}">
                <a16:creationId xmlns:a16="http://schemas.microsoft.com/office/drawing/2014/main" id="{C770740D-408C-EC2B-B768-18CC69EE15E1}"/>
              </a:ext>
            </a:extLst>
          </p:cNvPr>
          <p:cNvPicPr>
            <a:picLocks noChangeAspect="1"/>
          </p:cNvPicPr>
          <p:nvPr/>
        </p:nvPicPr>
        <p:blipFill>
          <a:blip r:embed="rId2"/>
          <a:stretch>
            <a:fillRect/>
          </a:stretch>
        </p:blipFill>
        <p:spPr>
          <a:xfrm>
            <a:off x="803476" y="1175900"/>
            <a:ext cx="6737896" cy="4767458"/>
          </a:xfrm>
          <a:prstGeom prst="rect">
            <a:avLst/>
          </a:prstGeom>
        </p:spPr>
      </p:pic>
      <p:sp>
        <p:nvSpPr>
          <p:cNvPr id="7" name="TextBox 6">
            <a:extLst>
              <a:ext uri="{FF2B5EF4-FFF2-40B4-BE49-F238E27FC236}">
                <a16:creationId xmlns:a16="http://schemas.microsoft.com/office/drawing/2014/main" id="{EAC54FFA-76CE-7007-DC60-3913885C45A7}"/>
              </a:ext>
            </a:extLst>
          </p:cNvPr>
          <p:cNvSpPr txBox="1"/>
          <p:nvPr/>
        </p:nvSpPr>
        <p:spPr>
          <a:xfrm>
            <a:off x="7763069" y="2286000"/>
            <a:ext cx="3862873"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a:t>Depths from 3000-3300m is predominantly Upper Permian and Triassic sandstones (Discover Volve, 2019)</a:t>
            </a:r>
          </a:p>
          <a:p>
            <a:pPr marL="285750" indent="-285750">
              <a:buFont typeface="Wingdings" panose="05000000000000000000" pitchFamily="2" charset="2"/>
              <a:buChar char="v"/>
            </a:pPr>
            <a:r>
              <a:rPr lang="en-US" dirty="0"/>
              <a:t>Main producer is the Hugin Sandstone formation (Discover Volve, 2019; Gupta et al., 2020)</a:t>
            </a:r>
            <a:endParaRPr lang="en-GB" dirty="0"/>
          </a:p>
        </p:txBody>
      </p:sp>
    </p:spTree>
    <p:extLst>
      <p:ext uri="{BB962C8B-B14F-4D97-AF65-F5344CB8AC3E}">
        <p14:creationId xmlns:p14="http://schemas.microsoft.com/office/powerpoint/2010/main" val="3145973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Supervised Learning Results (Regression)</a:t>
            </a:r>
          </a:p>
        </p:txBody>
      </p:sp>
      <p:pic>
        <p:nvPicPr>
          <p:cNvPr id="19" name="Picture 18" descr="A screenshot of a computer&#10;&#10;Description automatically generated with low confidence"/>
          <p:cNvPicPr/>
          <p:nvPr/>
        </p:nvPicPr>
        <p:blipFill>
          <a:blip r:embed="rId2"/>
          <a:stretch>
            <a:fillRect/>
          </a:stretch>
        </p:blipFill>
        <p:spPr>
          <a:xfrm>
            <a:off x="225424" y="1459229"/>
            <a:ext cx="8480425" cy="4741545"/>
          </a:xfrm>
          <a:prstGeom prst="rect">
            <a:avLst/>
          </a:prstGeom>
        </p:spPr>
      </p:pic>
      <p:sp>
        <p:nvSpPr>
          <p:cNvPr id="12" name="TextBox 11"/>
          <p:cNvSpPr txBox="1"/>
          <p:nvPr/>
        </p:nvSpPr>
        <p:spPr>
          <a:xfrm>
            <a:off x="8934450" y="2971799"/>
            <a:ext cx="2924175"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a:t>Slight over-fitting in KNN and SVM</a:t>
            </a:r>
          </a:p>
          <a:p>
            <a:pPr marL="285750" indent="-285750">
              <a:buFont typeface="Wingdings" panose="05000000000000000000" pitchFamily="2" charset="2"/>
              <a:buChar char="v"/>
            </a:pPr>
            <a:r>
              <a:rPr lang="en-US" dirty="0"/>
              <a:t>Random Forest slightly under-fitted the datasets</a:t>
            </a:r>
          </a:p>
        </p:txBody>
      </p:sp>
      <p:sp>
        <p:nvSpPr>
          <p:cNvPr id="20" name="TextBox 19"/>
          <p:cNvSpPr txBox="1"/>
          <p:nvPr/>
        </p:nvSpPr>
        <p:spPr>
          <a:xfrm>
            <a:off x="4924425" y="1095375"/>
            <a:ext cx="1857375" cy="369332"/>
          </a:xfrm>
          <a:prstGeom prst="rect">
            <a:avLst/>
          </a:prstGeom>
          <a:noFill/>
        </p:spPr>
        <p:txBody>
          <a:bodyPr wrap="square" rtlCol="0">
            <a:spAutoFit/>
          </a:bodyPr>
          <a:lstStyle/>
          <a:p>
            <a:r>
              <a:rPr lang="en-US" dirty="0"/>
              <a:t>Rawdata_new</a:t>
            </a:r>
          </a:p>
        </p:txBody>
      </p:sp>
    </p:spTree>
    <p:extLst>
      <p:ext uri="{BB962C8B-B14F-4D97-AF65-F5344CB8AC3E}">
        <p14:creationId xmlns:p14="http://schemas.microsoft.com/office/powerpoint/2010/main" val="4261351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Supervised Learning Results (Regression)</a:t>
            </a:r>
          </a:p>
        </p:txBody>
      </p:sp>
      <p:sp>
        <p:nvSpPr>
          <p:cNvPr id="20" name="TextBox 19"/>
          <p:cNvSpPr txBox="1"/>
          <p:nvPr/>
        </p:nvSpPr>
        <p:spPr>
          <a:xfrm>
            <a:off x="4924425" y="1095375"/>
            <a:ext cx="1857375" cy="369332"/>
          </a:xfrm>
          <a:prstGeom prst="rect">
            <a:avLst/>
          </a:prstGeom>
          <a:noFill/>
        </p:spPr>
        <p:txBody>
          <a:bodyPr wrap="square" rtlCol="0">
            <a:spAutoFit/>
          </a:bodyPr>
          <a:lstStyle/>
          <a:p>
            <a:r>
              <a:rPr lang="en-US" dirty="0"/>
              <a:t>Rawdata_new</a:t>
            </a:r>
          </a:p>
        </p:txBody>
      </p:sp>
      <p:pic>
        <p:nvPicPr>
          <p:cNvPr id="6" name="Picture 5" descr="Chart, bar chart&#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249555" y="1659255"/>
            <a:ext cx="5196840" cy="3368040"/>
          </a:xfrm>
          <a:prstGeom prst="rect">
            <a:avLst/>
          </a:prstGeom>
          <a:noFill/>
          <a:ln>
            <a:noFill/>
          </a:ln>
        </p:spPr>
      </p:pic>
      <p:pic>
        <p:nvPicPr>
          <p:cNvPr id="7" name="Picture 6" descr="Chart&#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5686425" y="1642427"/>
            <a:ext cx="5943600" cy="3192145"/>
          </a:xfrm>
          <a:prstGeom prst="rect">
            <a:avLst/>
          </a:prstGeom>
          <a:noFill/>
          <a:ln>
            <a:noFill/>
          </a:ln>
        </p:spPr>
      </p:pic>
      <p:sp>
        <p:nvSpPr>
          <p:cNvPr id="2" name="TextBox 1"/>
          <p:cNvSpPr txBox="1"/>
          <p:nvPr/>
        </p:nvSpPr>
        <p:spPr>
          <a:xfrm>
            <a:off x="819150" y="5286375"/>
            <a:ext cx="4181475" cy="369332"/>
          </a:xfrm>
          <a:prstGeom prst="rect">
            <a:avLst/>
          </a:prstGeom>
          <a:noFill/>
        </p:spPr>
        <p:txBody>
          <a:bodyPr wrap="square" rtlCol="0">
            <a:spAutoFit/>
          </a:bodyPr>
          <a:lstStyle/>
          <a:p>
            <a:pPr algn="ctr"/>
            <a:r>
              <a:rPr lang="en-US" dirty="0"/>
              <a:t>Random Forest Feature selection</a:t>
            </a:r>
          </a:p>
        </p:txBody>
      </p:sp>
      <p:sp>
        <p:nvSpPr>
          <p:cNvPr id="9" name="TextBox 8"/>
          <p:cNvSpPr txBox="1"/>
          <p:nvPr/>
        </p:nvSpPr>
        <p:spPr>
          <a:xfrm>
            <a:off x="6343650" y="5267325"/>
            <a:ext cx="4181475" cy="369332"/>
          </a:xfrm>
          <a:prstGeom prst="rect">
            <a:avLst/>
          </a:prstGeom>
          <a:noFill/>
        </p:spPr>
        <p:txBody>
          <a:bodyPr wrap="square" rtlCol="0">
            <a:spAutoFit/>
          </a:bodyPr>
          <a:lstStyle/>
          <a:p>
            <a:pPr algn="ctr"/>
            <a:r>
              <a:rPr lang="en-US" dirty="0"/>
              <a:t>PCA Explained Variance plot for SVM</a:t>
            </a:r>
          </a:p>
        </p:txBody>
      </p:sp>
    </p:spTree>
    <p:extLst>
      <p:ext uri="{BB962C8B-B14F-4D97-AF65-F5344CB8AC3E}">
        <p14:creationId xmlns:p14="http://schemas.microsoft.com/office/powerpoint/2010/main" val="2827935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Supervised Learning Results (Regression)</a:t>
            </a:r>
          </a:p>
        </p:txBody>
      </p:sp>
      <p:sp>
        <p:nvSpPr>
          <p:cNvPr id="12" name="TextBox 11"/>
          <p:cNvSpPr txBox="1"/>
          <p:nvPr/>
        </p:nvSpPr>
        <p:spPr>
          <a:xfrm>
            <a:off x="8789437" y="2552699"/>
            <a:ext cx="3240638"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Overall improvement in model performance when outliers were removed.</a:t>
            </a:r>
          </a:p>
          <a:p>
            <a:pPr marL="285750" indent="-285750">
              <a:buFont typeface="Wingdings" panose="05000000000000000000" pitchFamily="2" charset="2"/>
              <a:buChar char="v"/>
            </a:pPr>
            <a:r>
              <a:rPr lang="en-US" dirty="0"/>
              <a:t>Gradient Boost Regression performed optimally. </a:t>
            </a:r>
          </a:p>
        </p:txBody>
      </p:sp>
      <p:sp>
        <p:nvSpPr>
          <p:cNvPr id="20" name="TextBox 19"/>
          <p:cNvSpPr txBox="1"/>
          <p:nvPr/>
        </p:nvSpPr>
        <p:spPr>
          <a:xfrm>
            <a:off x="4924425" y="1095375"/>
            <a:ext cx="1857375" cy="369332"/>
          </a:xfrm>
          <a:prstGeom prst="rect">
            <a:avLst/>
          </a:prstGeom>
          <a:noFill/>
        </p:spPr>
        <p:txBody>
          <a:bodyPr wrap="square" rtlCol="0">
            <a:spAutoFit/>
          </a:bodyPr>
          <a:lstStyle/>
          <a:p>
            <a:r>
              <a:rPr lang="en-US" dirty="0" err="1"/>
              <a:t>Rawdata_zscore</a:t>
            </a:r>
            <a:endParaRPr lang="en-US" dirty="0"/>
          </a:p>
        </p:txBody>
      </p:sp>
      <p:pic>
        <p:nvPicPr>
          <p:cNvPr id="6" name="Picture 5" descr="Chart, bar chart&#10;&#10;Description automatically generated"/>
          <p:cNvPicPr/>
          <p:nvPr/>
        </p:nvPicPr>
        <p:blipFill>
          <a:blip r:embed="rId2"/>
          <a:stretch>
            <a:fillRect/>
          </a:stretch>
        </p:blipFill>
        <p:spPr>
          <a:xfrm>
            <a:off x="249464" y="1464707"/>
            <a:ext cx="8446666" cy="4665345"/>
          </a:xfrm>
          <a:prstGeom prst="rect">
            <a:avLst/>
          </a:prstGeom>
        </p:spPr>
      </p:pic>
    </p:spTree>
    <p:extLst>
      <p:ext uri="{BB962C8B-B14F-4D97-AF65-F5344CB8AC3E}">
        <p14:creationId xmlns:p14="http://schemas.microsoft.com/office/powerpoint/2010/main" val="3930588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Supervised Learning Results (Evaluation and Validation)</a:t>
            </a:r>
          </a:p>
        </p:txBody>
      </p:sp>
      <p:pic>
        <p:nvPicPr>
          <p:cNvPr id="7" name="Picture 6" descr="A screenshot of a computer&#10;&#10;Description automatically generated with medium confidence"/>
          <p:cNvPicPr/>
          <p:nvPr/>
        </p:nvPicPr>
        <p:blipFill>
          <a:blip r:embed="rId2"/>
          <a:stretch>
            <a:fillRect/>
          </a:stretch>
        </p:blipFill>
        <p:spPr>
          <a:xfrm>
            <a:off x="85725" y="1502410"/>
            <a:ext cx="5943600" cy="3472180"/>
          </a:xfrm>
          <a:prstGeom prst="rect">
            <a:avLst/>
          </a:prstGeom>
          <a:ln>
            <a:solidFill>
              <a:schemeClr val="tx1"/>
            </a:solidFill>
          </a:ln>
        </p:spPr>
      </p:pic>
      <p:pic>
        <p:nvPicPr>
          <p:cNvPr id="8" name="Picture 7" descr="Table&#10;&#10;Description automatically generated"/>
          <p:cNvPicPr/>
          <p:nvPr/>
        </p:nvPicPr>
        <p:blipFill>
          <a:blip r:embed="rId3"/>
          <a:stretch>
            <a:fillRect/>
          </a:stretch>
        </p:blipFill>
        <p:spPr>
          <a:xfrm>
            <a:off x="6334125" y="1520825"/>
            <a:ext cx="5200650" cy="3289300"/>
          </a:xfrm>
          <a:prstGeom prst="rect">
            <a:avLst/>
          </a:prstGeom>
          <a:ln>
            <a:solidFill>
              <a:schemeClr val="tx1"/>
            </a:solidFill>
          </a:ln>
        </p:spPr>
      </p:pic>
      <p:sp>
        <p:nvSpPr>
          <p:cNvPr id="2" name="TextBox 1"/>
          <p:cNvSpPr txBox="1"/>
          <p:nvPr/>
        </p:nvSpPr>
        <p:spPr>
          <a:xfrm>
            <a:off x="342900" y="5305425"/>
            <a:ext cx="5095875" cy="369332"/>
          </a:xfrm>
          <a:prstGeom prst="rect">
            <a:avLst/>
          </a:prstGeom>
          <a:noFill/>
        </p:spPr>
        <p:txBody>
          <a:bodyPr wrap="square" rtlCol="0">
            <a:spAutoFit/>
          </a:bodyPr>
          <a:lstStyle/>
          <a:p>
            <a:pPr algn="ctr"/>
            <a:r>
              <a:rPr lang="en-US" dirty="0"/>
              <a:t>Model Results Summary</a:t>
            </a:r>
          </a:p>
        </p:txBody>
      </p:sp>
      <p:sp>
        <p:nvSpPr>
          <p:cNvPr id="9" name="TextBox 8"/>
          <p:cNvSpPr txBox="1"/>
          <p:nvPr/>
        </p:nvSpPr>
        <p:spPr>
          <a:xfrm>
            <a:off x="6143625" y="5248275"/>
            <a:ext cx="5095875" cy="646331"/>
          </a:xfrm>
          <a:prstGeom prst="rect">
            <a:avLst/>
          </a:prstGeom>
          <a:noFill/>
        </p:spPr>
        <p:txBody>
          <a:bodyPr wrap="square" rtlCol="0">
            <a:spAutoFit/>
          </a:bodyPr>
          <a:lstStyle/>
          <a:p>
            <a:pPr algn="ctr"/>
            <a:r>
              <a:rPr lang="en-US" dirty="0"/>
              <a:t>Statistics of training and predicted target variables. (A) </a:t>
            </a:r>
            <a:r>
              <a:rPr lang="en-US" dirty="0" err="1"/>
              <a:t>rawdata_new</a:t>
            </a:r>
            <a:r>
              <a:rPr lang="en-US" dirty="0"/>
              <a:t>; (B) </a:t>
            </a:r>
            <a:r>
              <a:rPr lang="en-US" dirty="0" err="1"/>
              <a:t>rawd_zscore</a:t>
            </a:r>
            <a:endParaRPr lang="en-US" dirty="0"/>
          </a:p>
        </p:txBody>
      </p:sp>
      <p:sp>
        <p:nvSpPr>
          <p:cNvPr id="4" name="Rectangle: Rounded Corners 3">
            <a:extLst>
              <a:ext uri="{FF2B5EF4-FFF2-40B4-BE49-F238E27FC236}">
                <a16:creationId xmlns:a16="http://schemas.microsoft.com/office/drawing/2014/main" id="{F9A7575E-1C0B-6650-6BC6-DE1BCEAEA569}"/>
              </a:ext>
            </a:extLst>
          </p:cNvPr>
          <p:cNvSpPr/>
          <p:nvPr/>
        </p:nvSpPr>
        <p:spPr>
          <a:xfrm>
            <a:off x="821094" y="3004457"/>
            <a:ext cx="2015412" cy="149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F33A7390-1E1A-569F-85A1-79AC2840B83B}"/>
              </a:ext>
            </a:extLst>
          </p:cNvPr>
          <p:cNvSpPr/>
          <p:nvPr/>
        </p:nvSpPr>
        <p:spPr>
          <a:xfrm>
            <a:off x="3782008" y="3004365"/>
            <a:ext cx="2015412" cy="149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AFCE532B-F28D-7DA2-68FE-2CADFFB56C72}"/>
              </a:ext>
            </a:extLst>
          </p:cNvPr>
          <p:cNvSpPr/>
          <p:nvPr/>
        </p:nvSpPr>
        <p:spPr>
          <a:xfrm>
            <a:off x="821094" y="2029499"/>
            <a:ext cx="2015412" cy="149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808AE230-3E46-AF1A-0807-51A4BFA0BA31}"/>
              </a:ext>
            </a:extLst>
          </p:cNvPr>
          <p:cNvSpPr/>
          <p:nvPr/>
        </p:nvSpPr>
        <p:spPr>
          <a:xfrm>
            <a:off x="3769566" y="2104098"/>
            <a:ext cx="2027853" cy="149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A7C5932-D3FE-C592-E890-5697BB3BB483}"/>
              </a:ext>
            </a:extLst>
          </p:cNvPr>
          <p:cNvSpPr/>
          <p:nvPr/>
        </p:nvSpPr>
        <p:spPr>
          <a:xfrm>
            <a:off x="821094" y="4735480"/>
            <a:ext cx="2015412" cy="149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A8139E92-50A2-D956-E442-D705119B24D0}"/>
              </a:ext>
            </a:extLst>
          </p:cNvPr>
          <p:cNvSpPr/>
          <p:nvPr/>
        </p:nvSpPr>
        <p:spPr>
          <a:xfrm>
            <a:off x="825662" y="3830125"/>
            <a:ext cx="2015412" cy="149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0D1BA09D-AC2C-C677-4128-812F02C4209A}"/>
              </a:ext>
            </a:extLst>
          </p:cNvPr>
          <p:cNvSpPr/>
          <p:nvPr/>
        </p:nvSpPr>
        <p:spPr>
          <a:xfrm>
            <a:off x="3670041" y="3829987"/>
            <a:ext cx="2015412" cy="149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EA49967A-D267-566B-A5B2-2B4BD98F2B53}"/>
              </a:ext>
            </a:extLst>
          </p:cNvPr>
          <p:cNvSpPr/>
          <p:nvPr/>
        </p:nvSpPr>
        <p:spPr>
          <a:xfrm>
            <a:off x="3670041" y="4730254"/>
            <a:ext cx="2015412" cy="149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34820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a:xfrm>
            <a:off x="548992" y="264968"/>
            <a:ext cx="10704715" cy="644777"/>
          </a:xfrm>
        </p:spPr>
        <p:txBody>
          <a:bodyPr>
            <a:normAutofit/>
          </a:bodyPr>
          <a:lstStyle/>
          <a:p>
            <a:r>
              <a:rPr lang="en-US" dirty="0"/>
              <a:t>Conclusion</a:t>
            </a:r>
          </a:p>
        </p:txBody>
      </p:sp>
      <p:sp>
        <p:nvSpPr>
          <p:cNvPr id="4" name="TextBox 3"/>
          <p:cNvSpPr txBox="1"/>
          <p:nvPr/>
        </p:nvSpPr>
        <p:spPr>
          <a:xfrm>
            <a:off x="342900" y="1162050"/>
            <a:ext cx="11001375" cy="4031873"/>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In this project, an attempt was made to develop a data-driven model to predict three major petrophysical properties based on well logs obtained from the </a:t>
            </a:r>
            <a:r>
              <a:rPr lang="en-US" sz="1600" dirty="0" err="1"/>
              <a:t>Volve</a:t>
            </a:r>
            <a:r>
              <a:rPr lang="en-US" sz="1600" dirty="0"/>
              <a:t> Field. Below are deliverables based on outcomes and results;</a:t>
            </a:r>
          </a:p>
          <a:p>
            <a:pPr marL="342900" indent="-342900">
              <a:buAutoNum type="arabicPeriod"/>
            </a:pPr>
            <a:r>
              <a:rPr lang="en-US" sz="1600" dirty="0"/>
              <a:t>A depth-matched plot of clusters (electrofacies) was developed with the KMeans unsupervised clustering algorithm using well logs. These clusters may assist petro physicists and formation evaluation engineers in determining formation lithology at various depths</a:t>
            </a:r>
          </a:p>
          <a:p>
            <a:pPr marL="342900" lvl="0" indent="-342900">
              <a:buFontTx/>
              <a:buAutoNum type="arabicPeriod"/>
            </a:pPr>
            <a:r>
              <a:rPr lang="en-GB" sz="1600" dirty="0"/>
              <a:t>A data-driven model developed with a gradient boost </a:t>
            </a:r>
            <a:r>
              <a:rPr lang="en-GB" sz="1600" dirty="0" err="1"/>
              <a:t>regressor</a:t>
            </a:r>
            <a:r>
              <a:rPr lang="en-GB" sz="1600" dirty="0"/>
              <a:t> algorithm that predicts the petrophysical properties with a substantial level of accuracy and minimal errors based on R-squared and RMSE values. </a:t>
            </a:r>
            <a:endParaRPr lang="en-US" sz="1600" dirty="0"/>
          </a:p>
          <a:p>
            <a:pPr marL="285750" indent="-285750">
              <a:buFont typeface="Wingdings" panose="05000000000000000000" pitchFamily="2" charset="2"/>
              <a:buChar char="v"/>
            </a:pPr>
            <a:r>
              <a:rPr lang="en-US" sz="1600" dirty="0"/>
              <a:t>This model seeks to reduce the cost and cumbersomeness involved in estimation of petrophysical properties in oil and gas formation evaluation and reservoir engineering.</a:t>
            </a:r>
          </a:p>
          <a:p>
            <a:pPr marL="285750" indent="-285750">
              <a:buFont typeface="Wingdings" panose="05000000000000000000" pitchFamily="2" charset="2"/>
              <a:buChar char="v"/>
            </a:pPr>
            <a:r>
              <a:rPr lang="en-US" sz="1600" dirty="0"/>
              <a:t>Major challenges experienced include extracting all relevant data from data sources available and interpreting supplementary data to corroborate thorough understanding of the model performance.</a:t>
            </a:r>
          </a:p>
          <a:p>
            <a:pPr marL="285750" indent="-285750">
              <a:buFont typeface="Wingdings" panose="05000000000000000000" pitchFamily="2" charset="2"/>
              <a:buChar char="v"/>
            </a:pPr>
            <a:r>
              <a:rPr lang="en-US" sz="1600" dirty="0"/>
              <a:t> Also, some challenge was experienced in validating clustering results with cross-sectional lithological plots from field report as this was done in different direction. Unfortunately, the data used in the modelling had no directional component. </a:t>
            </a:r>
          </a:p>
          <a:p>
            <a:pPr marL="285750" indent="-285750">
              <a:buFont typeface="Wingdings" panose="05000000000000000000" pitchFamily="2" charset="2"/>
              <a:buChar char="v"/>
            </a:pPr>
            <a:r>
              <a:rPr lang="en-US" sz="1600" dirty="0"/>
              <a:t>In the event of availability of more comprehensive field data, more effective methods can be employed in validating the model performance.</a:t>
            </a:r>
          </a:p>
          <a:p>
            <a:pPr marL="285750" indent="-285750">
              <a:buFont typeface="Wingdings" panose="05000000000000000000" pitchFamily="2" charset="2"/>
              <a:buChar char="v"/>
            </a:pPr>
            <a:r>
              <a:rPr lang="en-US" sz="1600" dirty="0"/>
              <a:t>The model can be further explored, and its shortcomings improved to be made deplorable in oil and gas business settings.</a:t>
            </a:r>
          </a:p>
        </p:txBody>
      </p:sp>
    </p:spTree>
    <p:extLst>
      <p:ext uri="{BB962C8B-B14F-4D97-AF65-F5344CB8AC3E}">
        <p14:creationId xmlns:p14="http://schemas.microsoft.com/office/powerpoint/2010/main" val="804346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8675B8-9B89-441A-A3C3-548FA6D7A277}"/>
              </a:ext>
            </a:extLst>
          </p:cNvPr>
          <p:cNvSpPr>
            <a:spLocks noGrp="1"/>
          </p:cNvSpPr>
          <p:nvPr>
            <p:ph type="body" sz="quarter" idx="10"/>
          </p:nvPr>
        </p:nvSpPr>
        <p:spPr/>
        <p:txBody>
          <a:bodyPr/>
          <a:lstStyle/>
          <a:p>
            <a:r>
              <a:rPr lang="en-US" dirty="0"/>
              <a:t>REFERENCES</a:t>
            </a:r>
          </a:p>
        </p:txBody>
      </p:sp>
      <p:sp>
        <p:nvSpPr>
          <p:cNvPr id="6" name="TextBox 5">
            <a:extLst>
              <a:ext uri="{FF2B5EF4-FFF2-40B4-BE49-F238E27FC236}">
                <a16:creationId xmlns:a16="http://schemas.microsoft.com/office/drawing/2014/main" id="{490CB988-707F-6084-8EBC-EEAB864293FE}"/>
              </a:ext>
            </a:extLst>
          </p:cNvPr>
          <p:cNvSpPr txBox="1"/>
          <p:nvPr/>
        </p:nvSpPr>
        <p:spPr>
          <a:xfrm>
            <a:off x="587675" y="1595340"/>
            <a:ext cx="10704715" cy="3600986"/>
          </a:xfrm>
          <a:prstGeom prst="rect">
            <a:avLst/>
          </a:prstGeom>
          <a:noFill/>
        </p:spPr>
        <p:txBody>
          <a:bodyPr wrap="square" rtlCol="0">
            <a:spAutoFit/>
          </a:bodyPr>
          <a:lstStyle/>
          <a:p>
            <a:pPr marL="342900" indent="-342900">
              <a:buAutoNum type="arabicPeriod"/>
            </a:pPr>
            <a:r>
              <a:rPr lang="en-US" sz="1200" dirty="0">
                <a:solidFill>
                  <a:srgbClr val="222222"/>
                </a:solidFill>
                <a:effectLst/>
                <a:latin typeface="Times New Roman" panose="02020603050405020304" pitchFamily="18" charset="0"/>
                <a:cs typeface="Times New Roman" panose="02020603050405020304" pitchFamily="18" charset="0"/>
              </a:rPr>
              <a:t>Sen, S., &amp; </a:t>
            </a:r>
            <a:r>
              <a:rPr lang="en-US" sz="1200" dirty="0" err="1">
                <a:solidFill>
                  <a:srgbClr val="222222"/>
                </a:solidFill>
                <a:effectLst/>
                <a:latin typeface="Times New Roman" panose="02020603050405020304" pitchFamily="18" charset="0"/>
                <a:cs typeface="Times New Roman" panose="02020603050405020304" pitchFamily="18" charset="0"/>
              </a:rPr>
              <a:t>Ganguli</a:t>
            </a:r>
            <a:r>
              <a:rPr lang="en-US" sz="1200" dirty="0">
                <a:solidFill>
                  <a:srgbClr val="222222"/>
                </a:solidFill>
                <a:effectLst/>
                <a:latin typeface="Times New Roman" panose="02020603050405020304" pitchFamily="18" charset="0"/>
                <a:cs typeface="Times New Roman" panose="02020603050405020304" pitchFamily="18" charset="0"/>
              </a:rPr>
              <a:t>, S. S. (2019, April). Estimation of pore pressure and fracture gradient in </a:t>
            </a:r>
            <a:r>
              <a:rPr lang="en-US" sz="1200" dirty="0" err="1">
                <a:solidFill>
                  <a:srgbClr val="222222"/>
                </a:solidFill>
                <a:effectLst/>
                <a:latin typeface="Times New Roman" panose="02020603050405020304" pitchFamily="18" charset="0"/>
                <a:cs typeface="Times New Roman" panose="02020603050405020304" pitchFamily="18" charset="0"/>
              </a:rPr>
              <a:t>Volve</a:t>
            </a:r>
            <a:r>
              <a:rPr lang="en-US" sz="1200" dirty="0">
                <a:solidFill>
                  <a:srgbClr val="222222"/>
                </a:solidFill>
                <a:effectLst/>
                <a:latin typeface="Times New Roman" panose="02020603050405020304" pitchFamily="18" charset="0"/>
                <a:cs typeface="Times New Roman" panose="02020603050405020304" pitchFamily="18" charset="0"/>
              </a:rPr>
              <a:t> field, Norwegian North Sea. In SPE oil and gas </a:t>
            </a:r>
            <a:r>
              <a:rPr lang="en-US" sz="1200" dirty="0">
                <a:solidFill>
                  <a:srgbClr val="222222"/>
                </a:solidFill>
                <a:latin typeface="Times New Roman" panose="02020603050405020304" pitchFamily="18" charset="0"/>
                <a:cs typeface="Times New Roman" panose="02020603050405020304" pitchFamily="18" charset="0"/>
              </a:rPr>
              <a:t>I</a:t>
            </a:r>
            <a:r>
              <a:rPr lang="en-US" sz="1200" dirty="0">
                <a:solidFill>
                  <a:srgbClr val="222222"/>
                </a:solidFill>
                <a:effectLst/>
                <a:latin typeface="Times New Roman" panose="02020603050405020304" pitchFamily="18" charset="0"/>
                <a:cs typeface="Times New Roman" panose="02020603050405020304" pitchFamily="18" charset="0"/>
              </a:rPr>
              <a:t>ndia conference and exhibition. </a:t>
            </a:r>
            <a:r>
              <a:rPr lang="en-US" sz="1200" dirty="0" err="1">
                <a:solidFill>
                  <a:srgbClr val="222222"/>
                </a:solidFill>
                <a:effectLst/>
                <a:latin typeface="Times New Roman" panose="02020603050405020304" pitchFamily="18" charset="0"/>
                <a:cs typeface="Times New Roman" panose="02020603050405020304" pitchFamily="18" charset="0"/>
              </a:rPr>
              <a:t>OnePetro</a:t>
            </a:r>
            <a:r>
              <a:rPr lang="en-US" sz="1200" dirty="0">
                <a:solidFill>
                  <a:srgbClr val="222222"/>
                </a:solidFill>
                <a:effectLst/>
                <a:latin typeface="Times New Roman" panose="02020603050405020304" pitchFamily="18" charset="0"/>
                <a:cs typeface="Times New Roman" panose="02020603050405020304" pitchFamily="18" charset="0"/>
              </a:rPr>
              <a:t>.</a:t>
            </a:r>
          </a:p>
          <a:p>
            <a:pPr marL="342900" indent="-342900">
              <a:buAutoNum type="arabicPeriod"/>
            </a:pPr>
            <a:r>
              <a:rPr lang="en-GB" sz="1200" dirty="0" err="1">
                <a:solidFill>
                  <a:srgbClr val="222222"/>
                </a:solidFill>
                <a:effectLst/>
                <a:latin typeface="Times New Roman" panose="02020603050405020304" pitchFamily="18" charset="0"/>
                <a:cs typeface="Times New Roman" panose="02020603050405020304" pitchFamily="18" charset="0"/>
              </a:rPr>
              <a:t>Akinnikawe</a:t>
            </a:r>
            <a:r>
              <a:rPr lang="en-GB" sz="1200" dirty="0">
                <a:solidFill>
                  <a:srgbClr val="222222"/>
                </a:solidFill>
                <a:effectLst/>
                <a:latin typeface="Times New Roman" panose="02020603050405020304" pitchFamily="18" charset="0"/>
                <a:cs typeface="Times New Roman" panose="02020603050405020304" pitchFamily="18" charset="0"/>
              </a:rPr>
              <a:t>, O., Lyne, S., &amp; Roberts, J. (2018, July). Synthetic well log generation using machine learning techniques. In SPE/AAPG/SEG Unconventional Resources Technology Conference. </a:t>
            </a:r>
            <a:r>
              <a:rPr lang="en-GB" sz="1200" dirty="0" err="1">
                <a:solidFill>
                  <a:srgbClr val="222222"/>
                </a:solidFill>
                <a:effectLst/>
                <a:latin typeface="Times New Roman" panose="02020603050405020304" pitchFamily="18" charset="0"/>
                <a:cs typeface="Times New Roman" panose="02020603050405020304" pitchFamily="18" charset="0"/>
              </a:rPr>
              <a:t>OnePetro</a:t>
            </a:r>
            <a:r>
              <a:rPr lang="en-GB" sz="1200" dirty="0">
                <a:solidFill>
                  <a:srgbClr val="222222"/>
                </a:solidFill>
                <a:effectLst/>
                <a:latin typeface="Times New Roman" panose="02020603050405020304" pitchFamily="18" charset="0"/>
                <a:cs typeface="Times New Roman" panose="02020603050405020304" pitchFamily="18" charset="0"/>
              </a:rPr>
              <a:t>.</a:t>
            </a:r>
          </a:p>
          <a:p>
            <a:pPr marL="342900" lvl="0" indent="-342900">
              <a:buFontTx/>
              <a:buAutoNum type="arabicPeriod"/>
            </a:pPr>
            <a:r>
              <a:rPr lang="en-GB" sz="1200" dirty="0" err="1">
                <a:latin typeface="Times New Roman" panose="02020603050405020304" pitchFamily="18" charset="0"/>
                <a:cs typeface="Times New Roman" panose="02020603050405020304" pitchFamily="18" charset="0"/>
              </a:rPr>
              <a:t>Moradi</a:t>
            </a:r>
            <a:r>
              <a:rPr lang="en-GB" sz="1200" dirty="0">
                <a:latin typeface="Times New Roman" panose="02020603050405020304" pitchFamily="18" charset="0"/>
                <a:cs typeface="Times New Roman" panose="02020603050405020304" pitchFamily="18" charset="0"/>
              </a:rPr>
              <a:t>, S., </a:t>
            </a:r>
            <a:r>
              <a:rPr lang="en-GB" sz="1200" dirty="0" err="1">
                <a:latin typeface="Times New Roman" panose="02020603050405020304" pitchFamily="18" charset="0"/>
                <a:cs typeface="Times New Roman" panose="02020603050405020304" pitchFamily="18" charset="0"/>
              </a:rPr>
              <a:t>Moeini</a:t>
            </a:r>
            <a:r>
              <a:rPr lang="en-GB" sz="1200" dirty="0">
                <a:latin typeface="Times New Roman" panose="02020603050405020304" pitchFamily="18" charset="0"/>
                <a:cs typeface="Times New Roman" panose="02020603050405020304" pitchFamily="18" charset="0"/>
              </a:rPr>
              <a:t>, M., Al-</a:t>
            </a:r>
            <a:r>
              <a:rPr lang="en-GB" sz="1200" dirty="0" err="1">
                <a:latin typeface="Times New Roman" panose="02020603050405020304" pitchFamily="18" charset="0"/>
                <a:cs typeface="Times New Roman" panose="02020603050405020304" pitchFamily="18" charset="0"/>
              </a:rPr>
              <a:t>Askari</a:t>
            </a:r>
            <a:r>
              <a:rPr lang="en-GB" sz="1200" dirty="0">
                <a:latin typeface="Times New Roman" panose="02020603050405020304" pitchFamily="18" charset="0"/>
                <a:cs typeface="Times New Roman" panose="02020603050405020304" pitchFamily="18" charset="0"/>
              </a:rPr>
              <a:t>, M. K. G., &amp; </a:t>
            </a:r>
            <a:r>
              <a:rPr lang="en-GB" sz="1200" dirty="0" err="1">
                <a:latin typeface="Times New Roman" panose="02020603050405020304" pitchFamily="18" charset="0"/>
                <a:cs typeface="Times New Roman" panose="02020603050405020304" pitchFamily="18" charset="0"/>
              </a:rPr>
              <a:t>Mahvelati</a:t>
            </a:r>
            <a:r>
              <a:rPr lang="en-GB" sz="1200" dirty="0">
                <a:latin typeface="Times New Roman" panose="02020603050405020304" pitchFamily="18" charset="0"/>
                <a:cs typeface="Times New Roman" panose="02020603050405020304" pitchFamily="18" charset="0"/>
              </a:rPr>
              <a:t>, E. H. (2016, October). Determination of shale volume and distribution patterns and effective porosity from well log data based on cross-plot approach for a </a:t>
            </a:r>
            <a:r>
              <a:rPr lang="en-GB" sz="1200" dirty="0" err="1">
                <a:latin typeface="Times New Roman" panose="02020603050405020304" pitchFamily="18" charset="0"/>
                <a:cs typeface="Times New Roman" panose="02020603050405020304" pitchFamily="18" charset="0"/>
              </a:rPr>
              <a:t>shaly</a:t>
            </a:r>
            <a:r>
              <a:rPr lang="en-GB" sz="1200" dirty="0">
                <a:latin typeface="Times New Roman" panose="02020603050405020304" pitchFamily="18" charset="0"/>
                <a:cs typeface="Times New Roman" panose="02020603050405020304" pitchFamily="18" charset="0"/>
              </a:rPr>
              <a:t> carbonate gas reservoir. In IOP Conference Series: Earth and Environmental Science (Vol. 44, No. 4, p. 042002). IOP Publishing.</a:t>
            </a:r>
            <a:endParaRPr lang="en-US" sz="1200" dirty="0">
              <a:latin typeface="Times New Roman" panose="02020603050405020304" pitchFamily="18" charset="0"/>
              <a:cs typeface="Times New Roman" panose="02020603050405020304" pitchFamily="18" charset="0"/>
            </a:endParaRPr>
          </a:p>
          <a:p>
            <a:pPr marL="342900" lvl="0" indent="-342900">
              <a:buFontTx/>
              <a:buAutoNum type="arabicPeriod"/>
            </a:pPr>
            <a:r>
              <a:rPr lang="en-GB" sz="1200" dirty="0">
                <a:latin typeface="Times New Roman" panose="02020603050405020304" pitchFamily="18" charset="0"/>
                <a:cs typeface="Times New Roman" panose="02020603050405020304" pitchFamily="18" charset="0"/>
              </a:rPr>
              <a:t>Hearst, Joseph R., and Philip H. Nelson. "Well logging for physical properties." (1985).</a:t>
            </a:r>
            <a:endParaRPr lang="en-US" sz="1200" dirty="0">
              <a:latin typeface="Times New Roman" panose="02020603050405020304" pitchFamily="18" charset="0"/>
              <a:cs typeface="Times New Roman" panose="02020603050405020304" pitchFamily="18" charset="0"/>
            </a:endParaRPr>
          </a:p>
          <a:p>
            <a:pPr marL="342900" lvl="0" indent="-342900">
              <a:buFontTx/>
              <a:buAutoNum type="arabicPeriod"/>
            </a:pPr>
            <a:r>
              <a:rPr lang="en-GB" sz="1200" dirty="0" err="1">
                <a:latin typeface="Times New Roman" panose="02020603050405020304" pitchFamily="18" charset="0"/>
                <a:cs typeface="Times New Roman" panose="02020603050405020304" pitchFamily="18" charset="0"/>
              </a:rPr>
              <a:t>Mondol</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Nazmul</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Haque</a:t>
            </a:r>
            <a:r>
              <a:rPr lang="en-GB" sz="1200" dirty="0">
                <a:latin typeface="Times New Roman" panose="02020603050405020304" pitchFamily="18" charset="0"/>
                <a:cs typeface="Times New Roman" panose="02020603050405020304" pitchFamily="18" charset="0"/>
              </a:rPr>
              <a:t>. "Well logging: Principles, applications, and uncertainties." In Petroleum Geoscience, pp. 385-425. Springer, Berlin, Heidelberg, 2015.</a:t>
            </a:r>
            <a:endParaRPr lang="en-US" sz="1200" dirty="0">
              <a:latin typeface="Times New Roman" panose="02020603050405020304" pitchFamily="18" charset="0"/>
              <a:cs typeface="Times New Roman" panose="02020603050405020304" pitchFamily="18" charset="0"/>
            </a:endParaRPr>
          </a:p>
          <a:p>
            <a:pPr marL="342900" indent="-342900">
              <a:buAutoNum type="arabicPeriod"/>
            </a:pPr>
            <a:r>
              <a:rPr lang="en-US" sz="1200" dirty="0" err="1">
                <a:latin typeface="Times New Roman" panose="02020603050405020304" pitchFamily="18" charset="0"/>
                <a:cs typeface="Times New Roman" panose="02020603050405020304" pitchFamily="18" charset="0"/>
              </a:rPr>
              <a:t>Equinor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Volve</a:t>
            </a:r>
            <a:r>
              <a:rPr lang="en-US" sz="1200" dirty="0">
                <a:latin typeface="Times New Roman" panose="02020603050405020304" pitchFamily="18" charset="0"/>
                <a:cs typeface="Times New Roman" panose="02020603050405020304" pitchFamily="18" charset="0"/>
              </a:rPr>
              <a:t> Data set; </a:t>
            </a:r>
            <a:r>
              <a:rPr lang="en-US" sz="1200" u="sng" dirty="0">
                <a:latin typeface="Times New Roman" panose="02020603050405020304" pitchFamily="18" charset="0"/>
                <a:cs typeface="Times New Roman" panose="02020603050405020304" pitchFamily="18" charset="0"/>
                <a:hlinkClick r:id="rId2"/>
              </a:rPr>
              <a:t>https://www.equinor.com/energy/volve-data-sharing</a:t>
            </a:r>
            <a:endParaRPr lang="en-US" sz="1200" u="sng" dirty="0">
              <a:latin typeface="Times New Roman" panose="02020603050405020304" pitchFamily="18" charset="0"/>
              <a:cs typeface="Times New Roman" panose="02020603050405020304" pitchFamily="18" charset="0"/>
            </a:endParaRPr>
          </a:p>
          <a:p>
            <a:pPr marL="342900" indent="-342900">
              <a:buAutoNum type="arabicPeriod"/>
            </a:pPr>
            <a:r>
              <a:rPr lang="en-US" sz="1200" dirty="0">
                <a:latin typeface="Times New Roman" panose="02020603050405020304" pitchFamily="18" charset="0"/>
                <a:cs typeface="Times New Roman" panose="02020603050405020304" pitchFamily="18" charset="0"/>
              </a:rPr>
              <a:t>Sen, S., &amp; </a:t>
            </a:r>
            <a:r>
              <a:rPr lang="en-US" sz="1200" dirty="0" err="1">
                <a:latin typeface="Times New Roman" panose="02020603050405020304" pitchFamily="18" charset="0"/>
                <a:cs typeface="Times New Roman" panose="02020603050405020304" pitchFamily="18" charset="0"/>
              </a:rPr>
              <a:t>Ganguli</a:t>
            </a:r>
            <a:r>
              <a:rPr lang="en-US" sz="1200" dirty="0">
                <a:latin typeface="Times New Roman" panose="02020603050405020304" pitchFamily="18" charset="0"/>
                <a:cs typeface="Times New Roman" panose="02020603050405020304" pitchFamily="18" charset="0"/>
              </a:rPr>
              <a:t>, S. S. (2019, April). Estimation of pore pressure and fracture gradient in </a:t>
            </a:r>
            <a:r>
              <a:rPr lang="en-US" sz="1200" dirty="0" err="1">
                <a:latin typeface="Times New Roman" panose="02020603050405020304" pitchFamily="18" charset="0"/>
                <a:cs typeface="Times New Roman" panose="02020603050405020304" pitchFamily="18" charset="0"/>
              </a:rPr>
              <a:t>Volve</a:t>
            </a:r>
            <a:r>
              <a:rPr lang="en-US" sz="1200" dirty="0">
                <a:latin typeface="Times New Roman" panose="02020603050405020304" pitchFamily="18" charset="0"/>
                <a:cs typeface="Times New Roman" panose="02020603050405020304" pitchFamily="18" charset="0"/>
              </a:rPr>
              <a:t> field, Norwegian North Sea. In SPE oil and gas </a:t>
            </a:r>
            <a:r>
              <a:rPr lang="en-US" sz="1200" dirty="0" err="1">
                <a:latin typeface="Times New Roman" panose="02020603050405020304" pitchFamily="18" charset="0"/>
                <a:cs typeface="Times New Roman" panose="02020603050405020304" pitchFamily="18" charset="0"/>
              </a:rPr>
              <a:t>india</a:t>
            </a:r>
            <a:r>
              <a:rPr lang="en-US" sz="1200" dirty="0">
                <a:latin typeface="Times New Roman" panose="02020603050405020304" pitchFamily="18" charset="0"/>
                <a:cs typeface="Times New Roman" panose="02020603050405020304" pitchFamily="18" charset="0"/>
              </a:rPr>
              <a:t> conference and exhibition. </a:t>
            </a:r>
            <a:r>
              <a:rPr lang="en-US" sz="1200" dirty="0" err="1">
                <a:latin typeface="Times New Roman" panose="02020603050405020304" pitchFamily="18" charset="0"/>
                <a:cs typeface="Times New Roman" panose="02020603050405020304" pitchFamily="18" charset="0"/>
              </a:rPr>
              <a:t>OnePetro</a:t>
            </a:r>
            <a:endParaRPr lang="en-US" sz="1200" dirty="0">
              <a:latin typeface="Times New Roman" panose="02020603050405020304" pitchFamily="18" charset="0"/>
              <a:cs typeface="Times New Roman" panose="02020603050405020304" pitchFamily="18" charset="0"/>
            </a:endParaRPr>
          </a:p>
          <a:p>
            <a:pPr marL="342900" lvl="0" indent="-342900">
              <a:buFontTx/>
              <a:buAutoNum type="arabicPeriod"/>
            </a:pPr>
            <a:r>
              <a:rPr lang="en-GB" sz="1200" dirty="0">
                <a:latin typeface="Times New Roman" panose="02020603050405020304" pitchFamily="18" charset="0"/>
                <a:cs typeface="Times New Roman" panose="02020603050405020304" pitchFamily="18" charset="0"/>
              </a:rPr>
              <a:t>Gupta, I., Tran, N., </a:t>
            </a:r>
            <a:r>
              <a:rPr lang="en-GB" sz="1200" dirty="0" err="1">
                <a:latin typeface="Times New Roman" panose="02020603050405020304" pitchFamily="18" charset="0"/>
                <a:cs typeface="Times New Roman" panose="02020603050405020304" pitchFamily="18" charset="0"/>
              </a:rPr>
              <a:t>Devegowda</a:t>
            </a:r>
            <a:r>
              <a:rPr lang="en-GB" sz="1200" dirty="0">
                <a:latin typeface="Times New Roman" panose="02020603050405020304" pitchFamily="18" charset="0"/>
                <a:cs typeface="Times New Roman" panose="02020603050405020304" pitchFamily="18" charset="0"/>
              </a:rPr>
              <a:t>, D., </a:t>
            </a:r>
            <a:r>
              <a:rPr lang="en-GB" sz="1200" dirty="0" err="1">
                <a:latin typeface="Times New Roman" panose="02020603050405020304" pitchFamily="18" charset="0"/>
                <a:cs typeface="Times New Roman" panose="02020603050405020304" pitchFamily="18" charset="0"/>
              </a:rPr>
              <a:t>Jayaram</a:t>
            </a:r>
            <a:r>
              <a:rPr lang="en-GB" sz="1200" dirty="0">
                <a:latin typeface="Times New Roman" panose="02020603050405020304" pitchFamily="18" charset="0"/>
                <a:cs typeface="Times New Roman" panose="02020603050405020304" pitchFamily="18" charset="0"/>
              </a:rPr>
              <a:t>, V., Rai, C., </a:t>
            </a:r>
            <a:r>
              <a:rPr lang="en-GB" sz="1200" dirty="0" err="1">
                <a:latin typeface="Times New Roman" panose="02020603050405020304" pitchFamily="18" charset="0"/>
                <a:cs typeface="Times New Roman" panose="02020603050405020304" pitchFamily="18" charset="0"/>
              </a:rPr>
              <a:t>Sondergeld</a:t>
            </a:r>
            <a:r>
              <a:rPr lang="en-GB" sz="1200" dirty="0">
                <a:latin typeface="Times New Roman" panose="02020603050405020304" pitchFamily="18" charset="0"/>
                <a:cs typeface="Times New Roman" panose="02020603050405020304" pitchFamily="18" charset="0"/>
              </a:rPr>
              <a:t>, C., &amp; </a:t>
            </a:r>
            <a:r>
              <a:rPr lang="en-GB" sz="1200" dirty="0" err="1">
                <a:latin typeface="Times New Roman" panose="02020603050405020304" pitchFamily="18" charset="0"/>
                <a:cs typeface="Times New Roman" panose="02020603050405020304" pitchFamily="18" charset="0"/>
              </a:rPr>
              <a:t>Karami</a:t>
            </a:r>
            <a:r>
              <a:rPr lang="en-GB" sz="1200" dirty="0">
                <a:latin typeface="Times New Roman" panose="02020603050405020304" pitchFamily="18" charset="0"/>
                <a:cs typeface="Times New Roman" panose="02020603050405020304" pitchFamily="18" charset="0"/>
              </a:rPr>
              <a:t>, H. (2020). Looking ahead of the bit using surface drilling and petrophysical data: Machine-learning-based real-time </a:t>
            </a:r>
            <a:r>
              <a:rPr lang="en-GB" sz="1200" dirty="0" err="1">
                <a:latin typeface="Times New Roman" panose="02020603050405020304" pitchFamily="18" charset="0"/>
                <a:cs typeface="Times New Roman" panose="02020603050405020304" pitchFamily="18" charset="0"/>
              </a:rPr>
              <a:t>geosteering</a:t>
            </a:r>
            <a:r>
              <a:rPr lang="en-GB" sz="1200" dirty="0">
                <a:latin typeface="Times New Roman" panose="02020603050405020304" pitchFamily="18" charset="0"/>
                <a:cs typeface="Times New Roman" panose="02020603050405020304" pitchFamily="18" charset="0"/>
              </a:rPr>
              <a:t> in </a:t>
            </a:r>
            <a:r>
              <a:rPr lang="en-GB" sz="1200" dirty="0" err="1">
                <a:latin typeface="Times New Roman" panose="02020603050405020304" pitchFamily="18" charset="0"/>
                <a:cs typeface="Times New Roman" panose="02020603050405020304" pitchFamily="18" charset="0"/>
              </a:rPr>
              <a:t>Volve</a:t>
            </a:r>
            <a:r>
              <a:rPr lang="en-GB" sz="1200" dirty="0">
                <a:latin typeface="Times New Roman" panose="02020603050405020304" pitchFamily="18" charset="0"/>
                <a:cs typeface="Times New Roman" panose="02020603050405020304" pitchFamily="18" charset="0"/>
              </a:rPr>
              <a:t> field. SPE Journal, 25(02), 990-1006.</a:t>
            </a:r>
            <a:endParaRPr lang="en-US" sz="1200" dirty="0">
              <a:latin typeface="Times New Roman" panose="02020603050405020304" pitchFamily="18" charset="0"/>
              <a:cs typeface="Times New Roman" panose="02020603050405020304" pitchFamily="18" charset="0"/>
            </a:endParaRPr>
          </a:p>
          <a:p>
            <a:pPr marL="342900" lvl="0" indent="-342900">
              <a:buFontTx/>
              <a:buAutoNum type="arabicPeriod"/>
            </a:pPr>
            <a:r>
              <a:rPr lang="en-GB" sz="1200" dirty="0" err="1">
                <a:latin typeface="Times New Roman" panose="02020603050405020304" pitchFamily="18" charset="0"/>
                <a:cs typeface="Times New Roman" panose="02020603050405020304" pitchFamily="18" charset="0"/>
              </a:rPr>
              <a:t>Doveton</a:t>
            </a:r>
            <a:r>
              <a:rPr lang="en-GB" sz="1200" dirty="0">
                <a:latin typeface="Times New Roman" panose="02020603050405020304" pitchFamily="18" charset="0"/>
                <a:cs typeface="Times New Roman" panose="02020603050405020304" pitchFamily="18" charset="0"/>
              </a:rPr>
              <a:t>, J. H., &amp; Merriam, D. F. (2004). Borehole petrophysical </a:t>
            </a:r>
            <a:r>
              <a:rPr lang="en-GB" sz="1200" dirty="0" err="1">
                <a:latin typeface="Times New Roman" panose="02020603050405020304" pitchFamily="18" charset="0"/>
                <a:cs typeface="Times New Roman" panose="02020603050405020304" pitchFamily="18" charset="0"/>
              </a:rPr>
              <a:t>chemostratigraphy</a:t>
            </a:r>
            <a:r>
              <a:rPr lang="en-GB" sz="1200" dirty="0">
                <a:latin typeface="Times New Roman" panose="02020603050405020304" pitchFamily="18" charset="0"/>
                <a:cs typeface="Times New Roman" panose="02020603050405020304" pitchFamily="18" charset="0"/>
              </a:rPr>
              <a:t> of Pennsylvanian black shales in the Kansas subsurface. Chemical geology, 206(3-4), 249-258.</a:t>
            </a:r>
          </a:p>
          <a:p>
            <a:pPr marL="342900" indent="-342900">
              <a:buFontTx/>
              <a:buAutoNum type="arabicPeriod"/>
            </a:pPr>
            <a:r>
              <a:rPr lang="en-GB" sz="1200" dirty="0"/>
              <a:t>Archie, G. E. (1952). Classification of carbonate reservoir rocks and petrophysical considerations. </a:t>
            </a:r>
            <a:r>
              <a:rPr lang="en-GB" sz="1200" dirty="0" err="1"/>
              <a:t>Aapg</a:t>
            </a:r>
            <a:r>
              <a:rPr lang="en-GB" sz="1200" dirty="0"/>
              <a:t> Bulletin, 36(2), 278-298.</a:t>
            </a:r>
            <a:endParaRPr lang="en-US" sz="1200" dirty="0"/>
          </a:p>
          <a:p>
            <a:pPr marL="342900" indent="-342900">
              <a:buFontTx/>
              <a:buAutoNum type="arabicPeriod"/>
            </a:pPr>
            <a:r>
              <a:rPr lang="en-GB" sz="1200" dirty="0"/>
              <a:t>Moore, William R., Y. Zee Ma, Jim </a:t>
            </a:r>
            <a:r>
              <a:rPr lang="en-GB" sz="1200" dirty="0" err="1"/>
              <a:t>Urdea</a:t>
            </a:r>
            <a:r>
              <a:rPr lang="en-GB" sz="1200" dirty="0"/>
              <a:t>, and Tom Bratton. "Uncertainty analysis in well-log and petrophysical interpretations." (2011): 17-28.</a:t>
            </a:r>
          </a:p>
          <a:p>
            <a:pPr marL="342900" indent="-342900">
              <a:buFontTx/>
              <a:buAutoNum type="arabicPeriod"/>
            </a:pPr>
            <a:r>
              <a:rPr lang="en-GB" sz="1200" dirty="0"/>
              <a:t>Discover Volve. 2019. https://discovervolve.com/2019/07/18/the-seismic-interpretationand-the-formations/</a:t>
            </a:r>
            <a:endParaRPr lang="en-US" sz="1200" dirty="0"/>
          </a:p>
        </p:txBody>
      </p:sp>
    </p:spTree>
    <p:extLst>
      <p:ext uri="{BB962C8B-B14F-4D97-AF65-F5344CB8AC3E}">
        <p14:creationId xmlns:p14="http://schemas.microsoft.com/office/powerpoint/2010/main" val="81108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Workflow</a:t>
            </a:r>
          </a:p>
        </p:txBody>
      </p:sp>
      <p:graphicFrame>
        <p:nvGraphicFramePr>
          <p:cNvPr id="7" name="Diagram 6">
            <a:extLst>
              <a:ext uri="{FF2B5EF4-FFF2-40B4-BE49-F238E27FC236}">
                <a16:creationId xmlns:a16="http://schemas.microsoft.com/office/drawing/2014/main" id="{4F5C6A15-D3AF-FDBD-38D6-335A1C2E782F}"/>
              </a:ext>
            </a:extLst>
          </p:cNvPr>
          <p:cNvGraphicFramePr/>
          <p:nvPr>
            <p:extLst>
              <p:ext uri="{D42A27DB-BD31-4B8C-83A1-F6EECF244321}">
                <p14:modId xmlns:p14="http://schemas.microsoft.com/office/powerpoint/2010/main" val="623568872"/>
              </p:ext>
            </p:extLst>
          </p:nvPr>
        </p:nvGraphicFramePr>
        <p:xfrm>
          <a:off x="1508584" y="1194318"/>
          <a:ext cx="9482877" cy="4814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822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8675B8-9B89-441A-A3C3-548FA6D7A277}"/>
              </a:ext>
            </a:extLst>
          </p:cNvPr>
          <p:cNvSpPr>
            <a:spLocks noGrp="1"/>
          </p:cNvSpPr>
          <p:nvPr>
            <p:ph type="body" sz="quarter" idx="10"/>
          </p:nvPr>
        </p:nvSpPr>
        <p:spPr/>
        <p:txBody>
          <a:bodyPr/>
          <a:lstStyle/>
          <a:p>
            <a:r>
              <a:rPr lang="en-US" dirty="0"/>
              <a:t>Data Ingestion</a:t>
            </a:r>
          </a:p>
        </p:txBody>
      </p:sp>
      <p:pic>
        <p:nvPicPr>
          <p:cNvPr id="6" name="Picture 5">
            <a:extLst>
              <a:ext uri="{FF2B5EF4-FFF2-40B4-BE49-F238E27FC236}">
                <a16:creationId xmlns:a16="http://schemas.microsoft.com/office/drawing/2014/main" id="{6510C962-709B-4259-3B98-308E63989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722" y="1497532"/>
            <a:ext cx="3415993" cy="3415993"/>
          </a:xfrm>
          <a:prstGeom prst="rect">
            <a:avLst/>
          </a:prstGeom>
        </p:spPr>
      </p:pic>
      <p:sp>
        <p:nvSpPr>
          <p:cNvPr id="7" name="TextBox 6">
            <a:extLst>
              <a:ext uri="{FF2B5EF4-FFF2-40B4-BE49-F238E27FC236}">
                <a16:creationId xmlns:a16="http://schemas.microsoft.com/office/drawing/2014/main" id="{02F48643-61EF-D424-F162-03FE4898205D}"/>
              </a:ext>
            </a:extLst>
          </p:cNvPr>
          <p:cNvSpPr txBox="1"/>
          <p:nvPr/>
        </p:nvSpPr>
        <p:spPr>
          <a:xfrm>
            <a:off x="500743" y="1128200"/>
            <a:ext cx="3881536" cy="369332"/>
          </a:xfrm>
          <a:prstGeom prst="rect">
            <a:avLst/>
          </a:prstGeom>
          <a:noFill/>
        </p:spPr>
        <p:txBody>
          <a:bodyPr wrap="square" rtlCol="0">
            <a:spAutoFit/>
          </a:bodyPr>
          <a:lstStyle/>
          <a:p>
            <a:r>
              <a:rPr lang="en-US" b="1" dirty="0">
                <a:solidFill>
                  <a:srgbClr val="C00000"/>
                </a:solidFill>
              </a:rPr>
              <a:t>DATA SOURCE AND DESCRIPTION </a:t>
            </a:r>
            <a:endParaRPr lang="en-GB" b="1" dirty="0">
              <a:solidFill>
                <a:srgbClr val="C00000"/>
              </a:solidFill>
            </a:endParaRPr>
          </a:p>
        </p:txBody>
      </p:sp>
      <p:sp>
        <p:nvSpPr>
          <p:cNvPr id="8" name="TextBox 7">
            <a:extLst>
              <a:ext uri="{FF2B5EF4-FFF2-40B4-BE49-F238E27FC236}">
                <a16:creationId xmlns:a16="http://schemas.microsoft.com/office/drawing/2014/main" id="{82CCD1DF-945A-0DD7-AE32-79924035642E}"/>
              </a:ext>
            </a:extLst>
          </p:cNvPr>
          <p:cNvSpPr txBox="1"/>
          <p:nvPr/>
        </p:nvSpPr>
        <p:spPr>
          <a:xfrm>
            <a:off x="289249" y="1497532"/>
            <a:ext cx="7137918" cy="1754326"/>
          </a:xfrm>
          <a:prstGeom prst="rect">
            <a:avLst/>
          </a:prstGeom>
          <a:noFill/>
        </p:spPr>
        <p:txBody>
          <a:bodyPr wrap="square" rtlCol="0">
            <a:spAutoFit/>
          </a:bodyPr>
          <a:lstStyle/>
          <a:p>
            <a:pPr marL="285750" indent="-285750">
              <a:buFont typeface="Wingdings" panose="05000000000000000000" pitchFamily="2" charset="2"/>
              <a:buChar char="q"/>
            </a:pPr>
            <a:r>
              <a:rPr lang="en-US" sz="1800" b="0" i="0" u="none" strike="noStrike" baseline="0" dirty="0">
                <a:solidFill>
                  <a:srgbClr val="000000"/>
                </a:solidFill>
                <a:latin typeface="Times New Roman" panose="02020603050405020304" pitchFamily="18" charset="0"/>
              </a:rPr>
              <a:t>Volve Field; Norwegian North Sea owned by Equinor.</a:t>
            </a:r>
          </a:p>
          <a:p>
            <a:r>
              <a:rPr lang="en-GB" sz="1800" b="0" i="0" u="none" strike="noStrike" baseline="0" dirty="0">
                <a:solidFill>
                  <a:srgbClr val="000000"/>
                </a:solidFill>
                <a:latin typeface="Times New Roman" panose="02020603050405020304" pitchFamily="18" charset="0"/>
              </a:rPr>
              <a:t>(</a:t>
            </a:r>
            <a:r>
              <a:rPr lang="en-GB" sz="1800" b="0" i="0" u="none" strike="noStrike" baseline="0" dirty="0">
                <a:solidFill>
                  <a:srgbClr val="0462C1"/>
                </a:solidFill>
                <a:latin typeface="Times New Roman" panose="02020603050405020304" pitchFamily="18" charset="0"/>
                <a:hlinkClick r:id="rId3"/>
              </a:rPr>
              <a:t>https://www.equinor.com/energy/volve-data-sharing</a:t>
            </a:r>
            <a:r>
              <a:rPr lang="en-GB" dirty="0">
                <a:latin typeface="Times New Roman" panose="02020603050405020304" pitchFamily="18" charset="0"/>
              </a:rPr>
              <a:t>)</a:t>
            </a:r>
          </a:p>
          <a:p>
            <a:endParaRPr lang="en-GB" sz="1800" b="0" i="0" u="none" strike="noStrike" baseline="0" dirty="0">
              <a:latin typeface="Times New Roman" panose="02020603050405020304" pitchFamily="18" charset="0"/>
            </a:endParaRPr>
          </a:p>
          <a:p>
            <a:pPr marL="285750" indent="-285750">
              <a:buFont typeface="Wingdings" panose="05000000000000000000" pitchFamily="2" charset="2"/>
              <a:buChar char="q"/>
            </a:pPr>
            <a:r>
              <a:rPr lang="en-US" sz="1800" b="0" i="0" u="none" strike="noStrike" baseline="0" dirty="0">
                <a:solidFill>
                  <a:srgbClr val="000000"/>
                </a:solidFill>
                <a:latin typeface="Times New Roman" panose="02020603050405020304" pitchFamily="18" charset="0"/>
              </a:rPr>
              <a:t>Supplementary data </a:t>
            </a:r>
            <a:r>
              <a:rPr lang="en-US" dirty="0">
                <a:solidFill>
                  <a:srgbClr val="000000"/>
                </a:solidFill>
                <a:latin typeface="Times New Roman" panose="02020603050405020304" pitchFamily="18" charset="0"/>
              </a:rPr>
              <a:t>from </a:t>
            </a:r>
            <a:r>
              <a:rPr lang="en-US" sz="1800" b="0" i="0" u="none" strike="noStrike" baseline="0" dirty="0">
                <a:solidFill>
                  <a:srgbClr val="000000"/>
                </a:solidFill>
                <a:latin typeface="Times New Roman" panose="02020603050405020304" pitchFamily="18" charset="0"/>
              </a:rPr>
              <a:t>Society of Petrophysics and Well Log Analysts (SPWLA) PDDA (Petrophysical Data-Driven Analytics) division </a:t>
            </a:r>
          </a:p>
        </p:txBody>
      </p:sp>
      <p:sp>
        <p:nvSpPr>
          <p:cNvPr id="9" name="TextBox 8">
            <a:extLst>
              <a:ext uri="{FF2B5EF4-FFF2-40B4-BE49-F238E27FC236}">
                <a16:creationId xmlns:a16="http://schemas.microsoft.com/office/drawing/2014/main" id="{477D6253-75D4-4F42-1AB4-6E28BE2B5B40}"/>
              </a:ext>
            </a:extLst>
          </p:cNvPr>
          <p:cNvSpPr txBox="1"/>
          <p:nvPr/>
        </p:nvSpPr>
        <p:spPr>
          <a:xfrm>
            <a:off x="587829" y="3436524"/>
            <a:ext cx="4687077" cy="369332"/>
          </a:xfrm>
          <a:prstGeom prst="rect">
            <a:avLst/>
          </a:prstGeom>
          <a:noFill/>
        </p:spPr>
        <p:txBody>
          <a:bodyPr wrap="square" rtlCol="0">
            <a:spAutoFit/>
          </a:bodyPr>
          <a:lstStyle/>
          <a:p>
            <a:r>
              <a:rPr lang="en-US" b="1" dirty="0">
                <a:solidFill>
                  <a:srgbClr val="C00000"/>
                </a:solidFill>
              </a:rPr>
              <a:t>KEY CHALLENGES IN DATA AQUISITION</a:t>
            </a:r>
            <a:endParaRPr lang="en-GB" b="1" dirty="0">
              <a:solidFill>
                <a:srgbClr val="C00000"/>
              </a:solidFill>
            </a:endParaRPr>
          </a:p>
        </p:txBody>
      </p:sp>
      <p:sp>
        <p:nvSpPr>
          <p:cNvPr id="10" name="TextBox 9">
            <a:extLst>
              <a:ext uri="{FF2B5EF4-FFF2-40B4-BE49-F238E27FC236}">
                <a16:creationId xmlns:a16="http://schemas.microsoft.com/office/drawing/2014/main" id="{574E6631-826D-37F7-EC6E-F401F6463101}"/>
              </a:ext>
            </a:extLst>
          </p:cNvPr>
          <p:cNvSpPr txBox="1"/>
          <p:nvPr/>
        </p:nvSpPr>
        <p:spPr>
          <a:xfrm>
            <a:off x="289249" y="3839645"/>
            <a:ext cx="7137918" cy="2308324"/>
          </a:xfrm>
          <a:prstGeom prst="rect">
            <a:avLst/>
          </a:prstGeom>
          <a:noFill/>
        </p:spPr>
        <p:txBody>
          <a:bodyPr wrap="square" rtlCol="0">
            <a:spAutoFit/>
          </a:bodyPr>
          <a:lstStyle/>
          <a:p>
            <a:pPr marL="285750" indent="-285750">
              <a:buFont typeface="Wingdings" panose="05000000000000000000" pitchFamily="2" charset="2"/>
              <a:buChar char="q"/>
            </a:pPr>
            <a:r>
              <a:rPr lang="en-US" sz="1800" b="0" i="0" u="none" strike="noStrike" baseline="0" dirty="0">
                <a:solidFill>
                  <a:srgbClr val="000000"/>
                </a:solidFill>
                <a:latin typeface="Times New Roman" panose="02020603050405020304" pitchFamily="18" charset="0"/>
              </a:rPr>
              <a:t>Converting data from well log and other unusable formats (i.e. .LTI, .ASC, .DLIS) from </a:t>
            </a:r>
            <a:r>
              <a:rPr lang="en-US" dirty="0">
                <a:solidFill>
                  <a:srgbClr val="000000"/>
                </a:solidFill>
                <a:latin typeface="Times New Roman" panose="02020603050405020304" pitchFamily="18" charset="0"/>
              </a:rPr>
              <a:t>the Equinor data repository to usable formats like .csv. </a:t>
            </a:r>
          </a:p>
          <a:p>
            <a:pPr marL="285750" indent="-285750">
              <a:buFont typeface="Wingdings" panose="05000000000000000000" pitchFamily="2" charset="2"/>
              <a:buChar char="q"/>
            </a:pPr>
            <a:r>
              <a:rPr lang="en-US" dirty="0">
                <a:solidFill>
                  <a:srgbClr val="000000"/>
                </a:solidFill>
                <a:latin typeface="Times New Roman" panose="02020603050405020304" pitchFamily="18" charset="0"/>
              </a:rPr>
              <a:t>SPWLA data aided in addressing this problem and maximize time. </a:t>
            </a:r>
          </a:p>
          <a:p>
            <a:pPr marL="285750" indent="-285750">
              <a:buFont typeface="Wingdings" panose="05000000000000000000" pitchFamily="2" charset="2"/>
              <a:buChar char="q"/>
            </a:pPr>
            <a:r>
              <a:rPr lang="en-US" dirty="0">
                <a:solidFill>
                  <a:srgbClr val="000000"/>
                </a:solidFill>
                <a:latin typeface="Times New Roman" panose="02020603050405020304" pitchFamily="18" charset="0"/>
              </a:rPr>
              <a:t>SPWLA was in .csv format; more usable. The data was correlated with log plots from Equinor dataset. </a:t>
            </a:r>
          </a:p>
          <a:p>
            <a:pPr marL="285750" indent="-285750">
              <a:buFont typeface="Wingdings" panose="05000000000000000000" pitchFamily="2" charset="2"/>
              <a:buChar char="q"/>
            </a:pPr>
            <a:r>
              <a:rPr lang="en-US" dirty="0">
                <a:solidFill>
                  <a:srgbClr val="000000"/>
                </a:solidFill>
                <a:latin typeface="Times New Roman" panose="02020603050405020304" pitchFamily="18" charset="0"/>
              </a:rPr>
              <a:t>Equinor dataset also has relevant supplementary field data which helped in validating the models. </a:t>
            </a:r>
          </a:p>
        </p:txBody>
      </p:sp>
    </p:spTree>
    <p:extLst>
      <p:ext uri="{BB962C8B-B14F-4D97-AF65-F5344CB8AC3E}">
        <p14:creationId xmlns:p14="http://schemas.microsoft.com/office/powerpoint/2010/main" val="65272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8675B8-9B89-441A-A3C3-548FA6D7A277}"/>
              </a:ext>
            </a:extLst>
          </p:cNvPr>
          <p:cNvSpPr>
            <a:spLocks noGrp="1"/>
          </p:cNvSpPr>
          <p:nvPr>
            <p:ph type="body" sz="quarter" idx="10"/>
          </p:nvPr>
        </p:nvSpPr>
        <p:spPr/>
        <p:txBody>
          <a:bodyPr/>
          <a:lstStyle/>
          <a:p>
            <a:r>
              <a:rPr lang="en-US" dirty="0"/>
              <a:t>Background (Fundamental Petrophysics Concepts)</a:t>
            </a:r>
          </a:p>
        </p:txBody>
      </p:sp>
      <p:pic>
        <p:nvPicPr>
          <p:cNvPr id="12" name="Picture 11">
            <a:extLst>
              <a:ext uri="{FF2B5EF4-FFF2-40B4-BE49-F238E27FC236}">
                <a16:creationId xmlns:a16="http://schemas.microsoft.com/office/drawing/2014/main" id="{B520573D-987F-EA8E-34AB-9A353AAFB877}"/>
              </a:ext>
            </a:extLst>
          </p:cNvPr>
          <p:cNvPicPr>
            <a:picLocks noChangeAspect="1"/>
          </p:cNvPicPr>
          <p:nvPr/>
        </p:nvPicPr>
        <p:blipFill>
          <a:blip r:embed="rId2"/>
          <a:stretch>
            <a:fillRect/>
          </a:stretch>
        </p:blipFill>
        <p:spPr>
          <a:xfrm>
            <a:off x="3958749" y="3786981"/>
            <a:ext cx="4573350" cy="1985140"/>
          </a:xfrm>
          <a:prstGeom prst="rect">
            <a:avLst/>
          </a:prstGeom>
        </p:spPr>
      </p:pic>
      <p:pic>
        <p:nvPicPr>
          <p:cNvPr id="14" name="Picture 13">
            <a:extLst>
              <a:ext uri="{FF2B5EF4-FFF2-40B4-BE49-F238E27FC236}">
                <a16:creationId xmlns:a16="http://schemas.microsoft.com/office/drawing/2014/main" id="{84EA5A02-297B-6E73-C0A8-FA35262E9AD4}"/>
              </a:ext>
            </a:extLst>
          </p:cNvPr>
          <p:cNvPicPr>
            <a:picLocks noChangeAspect="1"/>
          </p:cNvPicPr>
          <p:nvPr/>
        </p:nvPicPr>
        <p:blipFill>
          <a:blip r:embed="rId3"/>
          <a:stretch>
            <a:fillRect/>
          </a:stretch>
        </p:blipFill>
        <p:spPr>
          <a:xfrm>
            <a:off x="1" y="1041967"/>
            <a:ext cx="6242179" cy="2612792"/>
          </a:xfrm>
          <a:prstGeom prst="rect">
            <a:avLst/>
          </a:prstGeom>
        </p:spPr>
      </p:pic>
      <p:pic>
        <p:nvPicPr>
          <p:cNvPr id="16" name="Picture 15">
            <a:extLst>
              <a:ext uri="{FF2B5EF4-FFF2-40B4-BE49-F238E27FC236}">
                <a16:creationId xmlns:a16="http://schemas.microsoft.com/office/drawing/2014/main" id="{BDBAE0F0-461D-BACF-2752-5445AFA6B2B4}"/>
              </a:ext>
            </a:extLst>
          </p:cNvPr>
          <p:cNvPicPr>
            <a:picLocks noChangeAspect="1"/>
          </p:cNvPicPr>
          <p:nvPr/>
        </p:nvPicPr>
        <p:blipFill>
          <a:blip r:embed="rId4"/>
          <a:stretch>
            <a:fillRect/>
          </a:stretch>
        </p:blipFill>
        <p:spPr>
          <a:xfrm>
            <a:off x="0" y="4144893"/>
            <a:ext cx="4224015" cy="1132651"/>
          </a:xfrm>
          <a:prstGeom prst="rect">
            <a:avLst/>
          </a:prstGeom>
        </p:spPr>
      </p:pic>
      <p:pic>
        <p:nvPicPr>
          <p:cNvPr id="18" name="Picture 17">
            <a:extLst>
              <a:ext uri="{FF2B5EF4-FFF2-40B4-BE49-F238E27FC236}">
                <a16:creationId xmlns:a16="http://schemas.microsoft.com/office/drawing/2014/main" id="{EF0C39D1-2460-8BA6-DA2B-C9A6B197FB2D}"/>
              </a:ext>
            </a:extLst>
          </p:cNvPr>
          <p:cNvPicPr>
            <a:picLocks noChangeAspect="1"/>
          </p:cNvPicPr>
          <p:nvPr/>
        </p:nvPicPr>
        <p:blipFill>
          <a:blip r:embed="rId5"/>
          <a:stretch>
            <a:fillRect/>
          </a:stretch>
        </p:blipFill>
        <p:spPr>
          <a:xfrm>
            <a:off x="9133004" y="1365520"/>
            <a:ext cx="3058996" cy="1744316"/>
          </a:xfrm>
          <a:prstGeom prst="rect">
            <a:avLst/>
          </a:prstGeom>
        </p:spPr>
      </p:pic>
      <p:pic>
        <p:nvPicPr>
          <p:cNvPr id="20" name="Picture 19">
            <a:extLst>
              <a:ext uri="{FF2B5EF4-FFF2-40B4-BE49-F238E27FC236}">
                <a16:creationId xmlns:a16="http://schemas.microsoft.com/office/drawing/2014/main" id="{156E0F65-B2AB-FA6A-5264-42B5557C454A}"/>
              </a:ext>
            </a:extLst>
          </p:cNvPr>
          <p:cNvPicPr>
            <a:picLocks noChangeAspect="1"/>
          </p:cNvPicPr>
          <p:nvPr/>
        </p:nvPicPr>
        <p:blipFill>
          <a:blip r:embed="rId6"/>
          <a:stretch>
            <a:fillRect/>
          </a:stretch>
        </p:blipFill>
        <p:spPr>
          <a:xfrm>
            <a:off x="6096000" y="1041967"/>
            <a:ext cx="3296992" cy="2391421"/>
          </a:xfrm>
          <a:prstGeom prst="rect">
            <a:avLst/>
          </a:prstGeom>
        </p:spPr>
      </p:pic>
      <p:pic>
        <p:nvPicPr>
          <p:cNvPr id="22" name="Picture 21">
            <a:extLst>
              <a:ext uri="{FF2B5EF4-FFF2-40B4-BE49-F238E27FC236}">
                <a16:creationId xmlns:a16="http://schemas.microsoft.com/office/drawing/2014/main" id="{8EBF67AB-DC48-6459-06C9-994C57F93689}"/>
              </a:ext>
            </a:extLst>
          </p:cNvPr>
          <p:cNvPicPr>
            <a:picLocks noChangeAspect="1"/>
          </p:cNvPicPr>
          <p:nvPr/>
        </p:nvPicPr>
        <p:blipFill>
          <a:blip r:embed="rId7"/>
          <a:stretch>
            <a:fillRect/>
          </a:stretch>
        </p:blipFill>
        <p:spPr>
          <a:xfrm>
            <a:off x="8527697" y="4144893"/>
            <a:ext cx="1791960" cy="486117"/>
          </a:xfrm>
          <a:prstGeom prst="rect">
            <a:avLst/>
          </a:prstGeom>
        </p:spPr>
      </p:pic>
      <p:pic>
        <p:nvPicPr>
          <p:cNvPr id="24" name="Picture 23">
            <a:extLst>
              <a:ext uri="{FF2B5EF4-FFF2-40B4-BE49-F238E27FC236}">
                <a16:creationId xmlns:a16="http://schemas.microsoft.com/office/drawing/2014/main" id="{99D0B082-7EAB-A1E0-7572-CBC24F14D408}"/>
              </a:ext>
            </a:extLst>
          </p:cNvPr>
          <p:cNvPicPr>
            <a:picLocks noChangeAspect="1"/>
          </p:cNvPicPr>
          <p:nvPr/>
        </p:nvPicPr>
        <p:blipFill>
          <a:blip r:embed="rId8"/>
          <a:stretch>
            <a:fillRect/>
          </a:stretch>
        </p:blipFill>
        <p:spPr>
          <a:xfrm>
            <a:off x="10317269" y="4144892"/>
            <a:ext cx="1172852" cy="486117"/>
          </a:xfrm>
          <a:prstGeom prst="rect">
            <a:avLst/>
          </a:prstGeom>
        </p:spPr>
      </p:pic>
      <p:sp>
        <p:nvSpPr>
          <p:cNvPr id="25" name="TextBox 24">
            <a:extLst>
              <a:ext uri="{FF2B5EF4-FFF2-40B4-BE49-F238E27FC236}">
                <a16:creationId xmlns:a16="http://schemas.microsoft.com/office/drawing/2014/main" id="{E13E6EC2-7AC1-609B-1428-BDE6FE1A3897}"/>
              </a:ext>
            </a:extLst>
          </p:cNvPr>
          <p:cNvSpPr txBox="1"/>
          <p:nvPr/>
        </p:nvSpPr>
        <p:spPr>
          <a:xfrm>
            <a:off x="8623521" y="4677379"/>
            <a:ext cx="3387495" cy="1200329"/>
          </a:xfrm>
          <a:prstGeom prst="rect">
            <a:avLst/>
          </a:prstGeom>
          <a:noFill/>
        </p:spPr>
        <p:txBody>
          <a:bodyPr wrap="square" rtlCol="0">
            <a:spAutoFit/>
          </a:bodyPr>
          <a:lstStyle/>
          <a:p>
            <a:r>
              <a:rPr lang="en-GB" sz="1200" b="1" i="1" u="none" strike="noStrike" baseline="0" dirty="0">
                <a:solidFill>
                  <a:srgbClr val="000000"/>
                </a:solidFill>
                <a:latin typeface="Times New Roman" panose="02020603050405020304" pitchFamily="18" charset="0"/>
              </a:rPr>
              <a:t>IGR </a:t>
            </a:r>
            <a:r>
              <a:rPr lang="en-GB" sz="1200" b="0" i="1" u="none" strike="noStrike" baseline="0" dirty="0">
                <a:solidFill>
                  <a:srgbClr val="000000"/>
                </a:solidFill>
                <a:latin typeface="Times New Roman" panose="02020603050405020304" pitchFamily="18" charset="0"/>
              </a:rPr>
              <a:t>= </a:t>
            </a:r>
            <a:r>
              <a:rPr lang="en-GB" sz="1200" b="0" i="0" u="none" strike="noStrike" baseline="0" dirty="0">
                <a:solidFill>
                  <a:srgbClr val="000000"/>
                </a:solidFill>
                <a:latin typeface="Times New Roman" panose="02020603050405020304" pitchFamily="18" charset="0"/>
              </a:rPr>
              <a:t>gamma ray index </a:t>
            </a:r>
          </a:p>
          <a:p>
            <a:r>
              <a:rPr lang="en-US" sz="1200" b="1" i="1" u="none" strike="noStrike" baseline="0" dirty="0" err="1">
                <a:solidFill>
                  <a:srgbClr val="000000"/>
                </a:solidFill>
                <a:latin typeface="Times New Roman" panose="02020603050405020304" pitchFamily="18" charset="0"/>
              </a:rPr>
              <a:t>GRmin</a:t>
            </a:r>
            <a:r>
              <a:rPr lang="en-US" sz="1200" b="1" i="1" u="none" strike="noStrike" baseline="0" dirty="0">
                <a:solidFill>
                  <a:srgbClr val="000000"/>
                </a:solidFill>
                <a:latin typeface="Times New Roman" panose="02020603050405020304" pitchFamily="18" charset="0"/>
              </a:rPr>
              <a:t> </a:t>
            </a:r>
            <a:r>
              <a:rPr lang="en-US" sz="1200" b="0" i="1" u="none" strike="noStrike" baseline="0" dirty="0">
                <a:solidFill>
                  <a:srgbClr val="000000"/>
                </a:solidFill>
                <a:latin typeface="Times New Roman" panose="02020603050405020304" pitchFamily="18" charset="0"/>
              </a:rPr>
              <a:t>= </a:t>
            </a:r>
            <a:r>
              <a:rPr lang="en-US" sz="1200" b="0" i="0" u="none" strike="noStrike" baseline="0" dirty="0">
                <a:solidFill>
                  <a:srgbClr val="000000"/>
                </a:solidFill>
                <a:latin typeface="Times New Roman" panose="02020603050405020304" pitchFamily="18" charset="0"/>
              </a:rPr>
              <a:t>gamma ray response for the cleanest formation </a:t>
            </a:r>
          </a:p>
          <a:p>
            <a:r>
              <a:rPr lang="en-US" sz="1200" b="1" i="1" u="none" strike="noStrike" baseline="0" dirty="0" err="1">
                <a:solidFill>
                  <a:srgbClr val="000000"/>
                </a:solidFill>
                <a:latin typeface="Times New Roman" panose="02020603050405020304" pitchFamily="18" charset="0"/>
              </a:rPr>
              <a:t>GRmax</a:t>
            </a:r>
            <a:r>
              <a:rPr lang="en-US" sz="1200" b="1" i="1" u="none" strike="noStrike" baseline="0" dirty="0">
                <a:solidFill>
                  <a:srgbClr val="000000"/>
                </a:solidFill>
                <a:latin typeface="Times New Roman" panose="02020603050405020304" pitchFamily="18" charset="0"/>
              </a:rPr>
              <a:t> </a:t>
            </a:r>
            <a:r>
              <a:rPr lang="en-US" sz="1200" b="0" i="1" u="none" strike="noStrike" baseline="0" dirty="0">
                <a:solidFill>
                  <a:srgbClr val="000000"/>
                </a:solidFill>
                <a:latin typeface="Times New Roman" panose="02020603050405020304" pitchFamily="18" charset="0"/>
              </a:rPr>
              <a:t>= </a:t>
            </a:r>
            <a:r>
              <a:rPr lang="en-US" sz="1200" b="0" i="0" u="none" strike="noStrike" baseline="0" dirty="0">
                <a:solidFill>
                  <a:srgbClr val="000000"/>
                </a:solidFill>
                <a:latin typeface="Times New Roman" panose="02020603050405020304" pitchFamily="18" charset="0"/>
              </a:rPr>
              <a:t>gamma ray response in shale layer </a:t>
            </a:r>
          </a:p>
          <a:p>
            <a:r>
              <a:rPr lang="en-GB" sz="1200" b="1" i="1" u="none" strike="noStrike" baseline="0" dirty="0" err="1">
                <a:solidFill>
                  <a:srgbClr val="000000"/>
                </a:solidFill>
                <a:latin typeface="Times New Roman" panose="02020603050405020304" pitchFamily="18" charset="0"/>
              </a:rPr>
              <a:t>GRlog</a:t>
            </a:r>
            <a:r>
              <a:rPr lang="en-GB" sz="1200" b="1" i="1" u="none" strike="noStrike" baseline="0" dirty="0">
                <a:solidFill>
                  <a:srgbClr val="000000"/>
                </a:solidFill>
                <a:latin typeface="Times New Roman" panose="02020603050405020304" pitchFamily="18" charset="0"/>
              </a:rPr>
              <a:t> </a:t>
            </a:r>
            <a:r>
              <a:rPr lang="en-GB" sz="1200" b="0" i="1" u="none" strike="noStrike" baseline="0" dirty="0">
                <a:solidFill>
                  <a:srgbClr val="000000"/>
                </a:solidFill>
                <a:latin typeface="Times New Roman" panose="02020603050405020304" pitchFamily="18" charset="0"/>
              </a:rPr>
              <a:t>= </a:t>
            </a:r>
            <a:r>
              <a:rPr lang="en-GB" sz="1200" b="0" i="0" u="none" strike="noStrike" baseline="0" dirty="0">
                <a:solidFill>
                  <a:srgbClr val="000000"/>
                </a:solidFill>
                <a:latin typeface="Times New Roman" panose="02020603050405020304" pitchFamily="18" charset="0"/>
              </a:rPr>
              <a:t>gamma ray log value in zone of interest </a:t>
            </a:r>
          </a:p>
          <a:p>
            <a:r>
              <a:rPr lang="en-GB" sz="1200" b="1" i="1" u="none" strike="noStrike" baseline="0" dirty="0" err="1">
                <a:solidFill>
                  <a:srgbClr val="000000"/>
                </a:solidFill>
                <a:latin typeface="Times New Roman" panose="02020603050405020304" pitchFamily="18" charset="0"/>
              </a:rPr>
              <a:t>Vsh</a:t>
            </a:r>
            <a:r>
              <a:rPr lang="en-GB" sz="1200" b="0" i="1" u="none" strike="noStrike" baseline="0" dirty="0">
                <a:solidFill>
                  <a:srgbClr val="000000"/>
                </a:solidFill>
                <a:latin typeface="Times New Roman" panose="02020603050405020304" pitchFamily="18" charset="0"/>
              </a:rPr>
              <a:t>= </a:t>
            </a:r>
            <a:r>
              <a:rPr lang="en-GB" sz="1200" b="0" i="0" u="none" strike="noStrike" baseline="0" dirty="0">
                <a:solidFill>
                  <a:srgbClr val="000000"/>
                </a:solidFill>
                <a:latin typeface="Times New Roman" panose="02020603050405020304" pitchFamily="18" charset="0"/>
              </a:rPr>
              <a:t>volume of shale </a:t>
            </a:r>
            <a:endParaRPr lang="en-GB" sz="1200" dirty="0"/>
          </a:p>
        </p:txBody>
      </p:sp>
      <p:sp>
        <p:nvSpPr>
          <p:cNvPr id="26" name="TextBox 25">
            <a:extLst>
              <a:ext uri="{FF2B5EF4-FFF2-40B4-BE49-F238E27FC236}">
                <a16:creationId xmlns:a16="http://schemas.microsoft.com/office/drawing/2014/main" id="{FE4F7EB2-1467-221F-B411-61D974F9F360}"/>
              </a:ext>
            </a:extLst>
          </p:cNvPr>
          <p:cNvSpPr txBox="1"/>
          <p:nvPr/>
        </p:nvSpPr>
        <p:spPr>
          <a:xfrm>
            <a:off x="0" y="3701048"/>
            <a:ext cx="3004457" cy="276999"/>
          </a:xfrm>
          <a:prstGeom prst="rect">
            <a:avLst/>
          </a:prstGeom>
          <a:noFill/>
        </p:spPr>
        <p:txBody>
          <a:bodyPr wrap="square" rtlCol="0">
            <a:spAutoFit/>
          </a:bodyPr>
          <a:lstStyle/>
          <a:p>
            <a:pPr algn="ctr"/>
            <a:r>
              <a:rPr lang="en-US" sz="1200" dirty="0"/>
              <a:t>Porosity estimation from bulk density logs</a:t>
            </a:r>
            <a:endParaRPr lang="en-GB" sz="1200" dirty="0"/>
          </a:p>
        </p:txBody>
      </p:sp>
      <p:sp>
        <p:nvSpPr>
          <p:cNvPr id="27" name="TextBox 26">
            <a:extLst>
              <a:ext uri="{FF2B5EF4-FFF2-40B4-BE49-F238E27FC236}">
                <a16:creationId xmlns:a16="http://schemas.microsoft.com/office/drawing/2014/main" id="{231C5681-1EA3-81A2-128C-861A74741094}"/>
              </a:ext>
            </a:extLst>
          </p:cNvPr>
          <p:cNvSpPr txBox="1"/>
          <p:nvPr/>
        </p:nvSpPr>
        <p:spPr>
          <a:xfrm>
            <a:off x="6376641" y="3450686"/>
            <a:ext cx="2621902" cy="276999"/>
          </a:xfrm>
          <a:prstGeom prst="rect">
            <a:avLst/>
          </a:prstGeom>
          <a:noFill/>
        </p:spPr>
        <p:txBody>
          <a:bodyPr wrap="square" rtlCol="0">
            <a:spAutoFit/>
          </a:bodyPr>
          <a:lstStyle/>
          <a:p>
            <a:pPr algn="ctr"/>
            <a:r>
              <a:rPr lang="en-US" sz="1200" dirty="0"/>
              <a:t>Porosity estimation from sonic logs</a:t>
            </a:r>
            <a:endParaRPr lang="en-GB" sz="1200" dirty="0"/>
          </a:p>
        </p:txBody>
      </p:sp>
      <p:sp>
        <p:nvSpPr>
          <p:cNvPr id="28" name="TextBox 27">
            <a:extLst>
              <a:ext uri="{FF2B5EF4-FFF2-40B4-BE49-F238E27FC236}">
                <a16:creationId xmlns:a16="http://schemas.microsoft.com/office/drawing/2014/main" id="{779D6926-338A-8BB0-EAAE-83DF3B963332}"/>
              </a:ext>
            </a:extLst>
          </p:cNvPr>
          <p:cNvSpPr txBox="1"/>
          <p:nvPr/>
        </p:nvSpPr>
        <p:spPr>
          <a:xfrm>
            <a:off x="9077239" y="3050090"/>
            <a:ext cx="3114760" cy="276999"/>
          </a:xfrm>
          <a:prstGeom prst="rect">
            <a:avLst/>
          </a:prstGeom>
          <a:noFill/>
        </p:spPr>
        <p:txBody>
          <a:bodyPr wrap="square" rtlCol="0">
            <a:spAutoFit/>
          </a:bodyPr>
          <a:lstStyle/>
          <a:p>
            <a:pPr algn="ctr"/>
            <a:r>
              <a:rPr lang="en-US" sz="1200" dirty="0"/>
              <a:t>Porosity estimation from neutron porosity logs</a:t>
            </a:r>
            <a:endParaRPr lang="en-GB" sz="1200" dirty="0"/>
          </a:p>
        </p:txBody>
      </p:sp>
      <p:sp>
        <p:nvSpPr>
          <p:cNvPr id="29" name="TextBox 28">
            <a:extLst>
              <a:ext uri="{FF2B5EF4-FFF2-40B4-BE49-F238E27FC236}">
                <a16:creationId xmlns:a16="http://schemas.microsoft.com/office/drawing/2014/main" id="{52A11F04-EED7-2AC7-A292-5C3B512B742A}"/>
              </a:ext>
            </a:extLst>
          </p:cNvPr>
          <p:cNvSpPr txBox="1"/>
          <p:nvPr/>
        </p:nvSpPr>
        <p:spPr>
          <a:xfrm>
            <a:off x="0" y="5444390"/>
            <a:ext cx="3570515" cy="461665"/>
          </a:xfrm>
          <a:prstGeom prst="rect">
            <a:avLst/>
          </a:prstGeom>
          <a:noFill/>
        </p:spPr>
        <p:txBody>
          <a:bodyPr wrap="square" rtlCol="0">
            <a:spAutoFit/>
          </a:bodyPr>
          <a:lstStyle/>
          <a:p>
            <a:pPr algn="ctr"/>
            <a:r>
              <a:rPr lang="en-US" sz="1200" dirty="0"/>
              <a:t>Porosity estimation from bulk density and neutron porosity logs</a:t>
            </a:r>
            <a:endParaRPr lang="en-GB" sz="1200" dirty="0"/>
          </a:p>
        </p:txBody>
      </p:sp>
      <p:sp>
        <p:nvSpPr>
          <p:cNvPr id="30" name="TextBox 29">
            <a:extLst>
              <a:ext uri="{FF2B5EF4-FFF2-40B4-BE49-F238E27FC236}">
                <a16:creationId xmlns:a16="http://schemas.microsoft.com/office/drawing/2014/main" id="{DCA9FEC2-9876-64E5-D9DA-5116D7DA87D6}"/>
              </a:ext>
            </a:extLst>
          </p:cNvPr>
          <p:cNvSpPr txBox="1"/>
          <p:nvPr/>
        </p:nvSpPr>
        <p:spPr>
          <a:xfrm>
            <a:off x="4224015" y="5767678"/>
            <a:ext cx="3570515" cy="276999"/>
          </a:xfrm>
          <a:prstGeom prst="rect">
            <a:avLst/>
          </a:prstGeom>
          <a:noFill/>
        </p:spPr>
        <p:txBody>
          <a:bodyPr wrap="square" rtlCol="0">
            <a:spAutoFit/>
          </a:bodyPr>
          <a:lstStyle/>
          <a:p>
            <a:pPr algn="ctr"/>
            <a:r>
              <a:rPr lang="en-US" sz="1200" dirty="0"/>
              <a:t>Estimation of water saturation from resistivity logs</a:t>
            </a:r>
            <a:endParaRPr lang="en-GB" sz="1200" dirty="0"/>
          </a:p>
        </p:txBody>
      </p:sp>
      <p:sp>
        <p:nvSpPr>
          <p:cNvPr id="31" name="TextBox 30">
            <a:extLst>
              <a:ext uri="{FF2B5EF4-FFF2-40B4-BE49-F238E27FC236}">
                <a16:creationId xmlns:a16="http://schemas.microsoft.com/office/drawing/2014/main" id="{55FC714B-E9F9-9DB6-B825-70614E8C9E77}"/>
              </a:ext>
            </a:extLst>
          </p:cNvPr>
          <p:cNvSpPr txBox="1"/>
          <p:nvPr/>
        </p:nvSpPr>
        <p:spPr>
          <a:xfrm>
            <a:off x="8526865" y="5901065"/>
            <a:ext cx="3570515" cy="276999"/>
          </a:xfrm>
          <a:prstGeom prst="rect">
            <a:avLst/>
          </a:prstGeom>
          <a:noFill/>
        </p:spPr>
        <p:txBody>
          <a:bodyPr wrap="square" rtlCol="0">
            <a:spAutoFit/>
          </a:bodyPr>
          <a:lstStyle/>
          <a:p>
            <a:pPr algn="ctr"/>
            <a:r>
              <a:rPr lang="en-US" sz="1200" dirty="0"/>
              <a:t>Estimation of Volume of shale from gamma ray logs</a:t>
            </a:r>
            <a:endParaRPr lang="en-GB" sz="1200" dirty="0"/>
          </a:p>
        </p:txBody>
      </p:sp>
    </p:spTree>
    <p:extLst>
      <p:ext uri="{BB962C8B-B14F-4D97-AF65-F5344CB8AC3E}">
        <p14:creationId xmlns:p14="http://schemas.microsoft.com/office/powerpoint/2010/main" val="2962396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8675B8-9B89-441A-A3C3-548FA6D7A277}"/>
              </a:ext>
            </a:extLst>
          </p:cNvPr>
          <p:cNvSpPr>
            <a:spLocks noGrp="1"/>
          </p:cNvSpPr>
          <p:nvPr>
            <p:ph type="body" sz="quarter" idx="10"/>
          </p:nvPr>
        </p:nvSpPr>
        <p:spPr/>
        <p:txBody>
          <a:bodyPr/>
          <a:lstStyle/>
          <a:p>
            <a:r>
              <a:rPr lang="en-US" dirty="0"/>
              <a:t>Field Description </a:t>
            </a:r>
          </a:p>
        </p:txBody>
      </p:sp>
      <p:sp>
        <p:nvSpPr>
          <p:cNvPr id="8" name="TextBox 7">
            <a:extLst>
              <a:ext uri="{FF2B5EF4-FFF2-40B4-BE49-F238E27FC236}">
                <a16:creationId xmlns:a16="http://schemas.microsoft.com/office/drawing/2014/main" id="{82CCD1DF-945A-0DD7-AE32-79924035642E}"/>
              </a:ext>
            </a:extLst>
          </p:cNvPr>
          <p:cNvSpPr txBox="1"/>
          <p:nvPr/>
        </p:nvSpPr>
        <p:spPr>
          <a:xfrm>
            <a:off x="289249" y="1937098"/>
            <a:ext cx="5806751" cy="3693319"/>
          </a:xfrm>
          <a:prstGeom prst="rect">
            <a:avLst/>
          </a:prstGeom>
          <a:noFill/>
        </p:spPr>
        <p:txBody>
          <a:bodyPr wrap="square" rtlCol="0">
            <a:spAutoFit/>
          </a:bodyPr>
          <a:lstStyle/>
          <a:p>
            <a:pPr marL="285750" indent="-285750">
              <a:buFont typeface="Wingdings" panose="05000000000000000000" pitchFamily="2" charset="2"/>
              <a:buChar char="q"/>
            </a:pPr>
            <a:r>
              <a:rPr lang="en-US" sz="1800" b="1" i="0" u="none" strike="noStrike" baseline="0" dirty="0">
                <a:solidFill>
                  <a:srgbClr val="C00000"/>
                </a:solidFill>
                <a:latin typeface="Times New Roman" panose="02020603050405020304" pitchFamily="18" charset="0"/>
              </a:rPr>
              <a:t>Volve Field</a:t>
            </a:r>
            <a:r>
              <a:rPr lang="en-US" sz="1800" b="0" i="0" u="none" strike="noStrike" baseline="0" dirty="0">
                <a:solidFill>
                  <a:srgbClr val="000000"/>
                </a:solidFill>
                <a:latin typeface="Times New Roman" panose="02020603050405020304" pitchFamily="18" charset="0"/>
              </a:rPr>
              <a:t>; Norwegian North Sea petroleum field discovered in 1993.</a:t>
            </a:r>
          </a:p>
          <a:p>
            <a:endParaRPr lang="en-US"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q"/>
            </a:pPr>
            <a:r>
              <a:rPr lang="en-US" dirty="0">
                <a:solidFill>
                  <a:srgbClr val="000000"/>
                </a:solidFill>
                <a:latin typeface="Times New Roman" panose="02020603050405020304" pitchFamily="18" charset="0"/>
              </a:rPr>
              <a:t>Offshore water depth is about 85m.</a:t>
            </a:r>
          </a:p>
          <a:p>
            <a:endParaRPr lang="en-US" dirty="0">
              <a:solidFill>
                <a:srgbClr val="000000"/>
              </a:solidFill>
              <a:latin typeface="Times New Roman" panose="02020603050405020304" pitchFamily="18" charset="0"/>
            </a:endParaRPr>
          </a:p>
          <a:p>
            <a:pPr marL="285750" indent="-285750">
              <a:buFont typeface="Wingdings" panose="05000000000000000000" pitchFamily="2" charset="2"/>
              <a:buChar char="q"/>
            </a:pPr>
            <a:r>
              <a:rPr lang="en-US" dirty="0">
                <a:solidFill>
                  <a:srgbClr val="000000"/>
                </a:solidFill>
                <a:latin typeface="Times New Roman" panose="02020603050405020304" pitchFamily="18" charset="0"/>
              </a:rPr>
              <a:t>Located 5km from North </a:t>
            </a:r>
            <a:r>
              <a:rPr lang="en-US" dirty="0" err="1">
                <a:solidFill>
                  <a:srgbClr val="000000"/>
                </a:solidFill>
                <a:latin typeface="Times New Roman" panose="02020603050405020304" pitchFamily="18" charset="0"/>
              </a:rPr>
              <a:t>Sleipner</a:t>
            </a:r>
            <a:r>
              <a:rPr lang="en-US" dirty="0">
                <a:solidFill>
                  <a:srgbClr val="000000"/>
                </a:solidFill>
                <a:latin typeface="Times New Roman" panose="02020603050405020304" pitchFamily="18" charset="0"/>
              </a:rPr>
              <a:t> Ost Field</a:t>
            </a:r>
          </a:p>
          <a:p>
            <a:endParaRPr lang="en-US" dirty="0">
              <a:solidFill>
                <a:srgbClr val="000000"/>
              </a:solidFill>
              <a:latin typeface="Times New Roman" panose="02020603050405020304" pitchFamily="18" charset="0"/>
            </a:endParaRPr>
          </a:p>
          <a:p>
            <a:pPr marL="285750" indent="-285750">
              <a:buFont typeface="Wingdings" panose="05000000000000000000" pitchFamily="2" charset="2"/>
              <a:buChar char="q"/>
            </a:pPr>
            <a:r>
              <a:rPr lang="en-US" dirty="0">
                <a:solidFill>
                  <a:srgbClr val="000000"/>
                </a:solidFill>
                <a:latin typeface="Times New Roman" panose="02020603050405020304" pitchFamily="18" charset="0"/>
              </a:rPr>
              <a:t>Hugin sandstone is the main oil producer</a:t>
            </a:r>
          </a:p>
          <a:p>
            <a:endParaRPr lang="en-US" dirty="0">
              <a:solidFill>
                <a:srgbClr val="000000"/>
              </a:solidFill>
              <a:latin typeface="Times New Roman" panose="02020603050405020304" pitchFamily="18" charset="0"/>
            </a:endParaRPr>
          </a:p>
          <a:p>
            <a:pPr marL="285750" indent="-285750">
              <a:buFont typeface="Wingdings" panose="05000000000000000000" pitchFamily="2" charset="2"/>
              <a:buChar char="q"/>
            </a:pPr>
            <a:r>
              <a:rPr lang="en-US" dirty="0">
                <a:solidFill>
                  <a:srgbClr val="000000"/>
                </a:solidFill>
                <a:latin typeface="Times New Roman" panose="02020603050405020304" pitchFamily="18" charset="0"/>
              </a:rPr>
              <a:t>Porosity and permeability values of 0.226 and 2913 millidarcy, respectively. </a:t>
            </a:r>
          </a:p>
          <a:p>
            <a:pPr marL="285750" indent="-285750">
              <a:buFont typeface="Wingdings" panose="05000000000000000000" pitchFamily="2" charset="2"/>
              <a:buChar char="q"/>
            </a:pPr>
            <a:endParaRPr lang="en-US" dirty="0">
              <a:solidFill>
                <a:srgbClr val="000000"/>
              </a:solidFill>
              <a:latin typeface="Times New Roman" panose="02020603050405020304" pitchFamily="18" charset="0"/>
            </a:endParaRPr>
          </a:p>
          <a:p>
            <a:pPr marL="285750" indent="-285750">
              <a:buFont typeface="Wingdings" panose="05000000000000000000" pitchFamily="2" charset="2"/>
              <a:buChar char="q"/>
            </a:pPr>
            <a:r>
              <a:rPr lang="en-US" dirty="0">
                <a:solidFill>
                  <a:srgbClr val="000000"/>
                </a:solidFill>
                <a:latin typeface="Times New Roman" panose="02020603050405020304" pitchFamily="18" charset="0"/>
              </a:rPr>
              <a:t>Peak oil production of 56, 000 barrels per day </a:t>
            </a:r>
            <a:endParaRPr lang="en-US" sz="1800" b="0" i="0" u="none" strike="noStrike" baseline="0" dirty="0">
              <a:solidFill>
                <a:srgbClr val="00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52A35123-5B02-E484-96AE-8E136298ABC6}"/>
              </a:ext>
            </a:extLst>
          </p:cNvPr>
          <p:cNvPicPr>
            <a:picLocks noChangeAspect="1"/>
          </p:cNvPicPr>
          <p:nvPr/>
        </p:nvPicPr>
        <p:blipFill>
          <a:blip r:embed="rId2"/>
          <a:stretch>
            <a:fillRect/>
          </a:stretch>
        </p:blipFill>
        <p:spPr>
          <a:xfrm>
            <a:off x="6096000" y="1497532"/>
            <a:ext cx="5781365" cy="3858726"/>
          </a:xfrm>
          <a:prstGeom prst="rect">
            <a:avLst/>
          </a:prstGeom>
        </p:spPr>
      </p:pic>
      <p:sp>
        <p:nvSpPr>
          <p:cNvPr id="5" name="TextBox 4">
            <a:extLst>
              <a:ext uri="{FF2B5EF4-FFF2-40B4-BE49-F238E27FC236}">
                <a16:creationId xmlns:a16="http://schemas.microsoft.com/office/drawing/2014/main" id="{B146F178-3E49-EF25-5B78-A00B5333F0BC}"/>
              </a:ext>
            </a:extLst>
          </p:cNvPr>
          <p:cNvSpPr txBox="1"/>
          <p:nvPr/>
        </p:nvSpPr>
        <p:spPr>
          <a:xfrm>
            <a:off x="6593380" y="5356258"/>
            <a:ext cx="4935894" cy="369332"/>
          </a:xfrm>
          <a:prstGeom prst="rect">
            <a:avLst/>
          </a:prstGeom>
          <a:noFill/>
        </p:spPr>
        <p:txBody>
          <a:bodyPr wrap="square" rtlCol="0">
            <a:spAutoFit/>
          </a:bodyPr>
          <a:lstStyle/>
          <a:p>
            <a:r>
              <a:rPr lang="en-US" dirty="0"/>
              <a:t>Map of the Volve Field in Norway (Sen et al., 2019)</a:t>
            </a:r>
            <a:endParaRPr lang="en-GB" dirty="0"/>
          </a:p>
        </p:txBody>
      </p:sp>
    </p:spTree>
    <p:extLst>
      <p:ext uri="{BB962C8B-B14F-4D97-AF65-F5344CB8AC3E}">
        <p14:creationId xmlns:p14="http://schemas.microsoft.com/office/powerpoint/2010/main" val="304118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sp>
        <p:nvSpPr>
          <p:cNvPr id="10" name="TextBox 9">
            <a:extLst>
              <a:ext uri="{FF2B5EF4-FFF2-40B4-BE49-F238E27FC236}">
                <a16:creationId xmlns:a16="http://schemas.microsoft.com/office/drawing/2014/main" id="{54C06D9D-93D0-E24D-39D3-DCB45BA89504}"/>
              </a:ext>
            </a:extLst>
          </p:cNvPr>
          <p:cNvSpPr txBox="1"/>
          <p:nvPr/>
        </p:nvSpPr>
        <p:spPr>
          <a:xfrm>
            <a:off x="195679" y="1066027"/>
            <a:ext cx="11355355"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The original dataset had 17 features; 318967 rows and 17 columns</a:t>
            </a:r>
            <a:endParaRPr lang="en-GB" dirty="0"/>
          </a:p>
        </p:txBody>
      </p:sp>
      <p:sp>
        <p:nvSpPr>
          <p:cNvPr id="12" name="TextBox 11">
            <a:extLst>
              <a:ext uri="{FF2B5EF4-FFF2-40B4-BE49-F238E27FC236}">
                <a16:creationId xmlns:a16="http://schemas.microsoft.com/office/drawing/2014/main" id="{B49DA07F-05D0-1055-74F4-DF5C652047BD}"/>
              </a:ext>
            </a:extLst>
          </p:cNvPr>
          <p:cNvSpPr txBox="1"/>
          <p:nvPr/>
        </p:nvSpPr>
        <p:spPr>
          <a:xfrm>
            <a:off x="195679" y="1591641"/>
            <a:ext cx="5085448" cy="1815882"/>
          </a:xfrm>
          <a:prstGeom prst="rect">
            <a:avLst/>
          </a:prstGeom>
          <a:noFill/>
        </p:spPr>
        <p:txBody>
          <a:bodyPr wrap="square">
            <a:spAutoFit/>
          </a:bodyPr>
          <a:lstStyle/>
          <a:p>
            <a:pPr marL="285750" indent="-285750">
              <a:buFont typeface="Wingdings" panose="05000000000000000000" pitchFamily="2" charset="2"/>
              <a:buChar char="v"/>
            </a:pPr>
            <a:r>
              <a:rPr lang="en-GB" sz="1400" b="0" i="0" u="none" strike="noStrike" baseline="0" dirty="0">
                <a:solidFill>
                  <a:srgbClr val="000000"/>
                </a:solidFill>
                <a:latin typeface="Times New Roman" panose="02020603050405020304" pitchFamily="18" charset="0"/>
              </a:rPr>
              <a:t>WELLNUM - Well, number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DEPTH - Depth, unit in feet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DTC - Compressional Travel-time, unit in nanosecond per foot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DTS - Shear Travel-time, unit in microseconds per foot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BS - Bit size, unit in inch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CAL - Caliper, unit in Inc</a:t>
            </a:r>
            <a:r>
              <a:rPr lang="en-GB" sz="1400" dirty="0">
                <a:solidFill>
                  <a:srgbClr val="000000"/>
                </a:solidFill>
                <a:latin typeface="Times New Roman" panose="02020603050405020304" pitchFamily="18" charset="0"/>
              </a:rPr>
              <a:t>.</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DEN - Density, unit in Gram per cubic centimeter.</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DENC - Corrected density, unit in Gram per cubic centimeter.</a:t>
            </a:r>
          </a:p>
        </p:txBody>
      </p:sp>
      <p:sp>
        <p:nvSpPr>
          <p:cNvPr id="14" name="TextBox 13">
            <a:extLst>
              <a:ext uri="{FF2B5EF4-FFF2-40B4-BE49-F238E27FC236}">
                <a16:creationId xmlns:a16="http://schemas.microsoft.com/office/drawing/2014/main" id="{141C0177-76C9-1FE1-5168-98BC8961A44B}"/>
              </a:ext>
            </a:extLst>
          </p:cNvPr>
          <p:cNvSpPr txBox="1"/>
          <p:nvPr/>
        </p:nvSpPr>
        <p:spPr>
          <a:xfrm>
            <a:off x="5476807" y="1435359"/>
            <a:ext cx="6715193" cy="2031325"/>
          </a:xfrm>
          <a:prstGeom prst="rect">
            <a:avLst/>
          </a:prstGeom>
          <a:noFill/>
        </p:spPr>
        <p:txBody>
          <a:bodyPr wrap="square">
            <a:spAutoFit/>
          </a:bodyPr>
          <a:lstStyle/>
          <a:p>
            <a:pPr marL="285750" indent="-285750">
              <a:buFont typeface="Wingdings" panose="05000000000000000000" pitchFamily="2" charset="2"/>
              <a:buChar char="v"/>
            </a:pPr>
            <a:r>
              <a:rPr lang="en-GB" sz="1400" dirty="0">
                <a:solidFill>
                  <a:srgbClr val="000000"/>
                </a:solidFill>
                <a:latin typeface="Times New Roman" panose="02020603050405020304" pitchFamily="18" charset="0"/>
              </a:rPr>
              <a:t>GR - Gamma Ray, unit in API </a:t>
            </a:r>
          </a:p>
          <a:p>
            <a:pPr marL="285750" indent="-285750">
              <a:buFont typeface="Wingdings" panose="05000000000000000000" pitchFamily="2" charset="2"/>
              <a:buChar char="v"/>
            </a:pPr>
            <a:r>
              <a:rPr lang="de-DE" sz="1400" dirty="0">
                <a:solidFill>
                  <a:srgbClr val="000000"/>
                </a:solidFill>
                <a:latin typeface="Times New Roman" panose="02020603050405020304" pitchFamily="18" charset="0"/>
              </a:rPr>
              <a:t>NEU - Neutron, unit in dec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PEF - Photo-electric Factor, unit in barns/e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RDEP - Deep Resistivity, unit in </a:t>
            </a:r>
            <a:r>
              <a:rPr lang="en-US" sz="1400" dirty="0" err="1">
                <a:solidFill>
                  <a:srgbClr val="000000"/>
                </a:solidFill>
                <a:latin typeface="Times New Roman" panose="02020603050405020304" pitchFamily="18" charset="0"/>
              </a:rPr>
              <a:t>Ohm.m</a:t>
            </a:r>
            <a:r>
              <a:rPr lang="en-US" sz="1400" dirty="0">
                <a:solidFill>
                  <a:srgbClr val="000000"/>
                </a:solidFill>
                <a:latin typeface="Times New Roman" panose="02020603050405020304" pitchFamily="18" charset="0"/>
              </a:rPr>
              <a:t>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RMED - Medium Resistivity, unit in </a:t>
            </a:r>
            <a:r>
              <a:rPr lang="en-US" sz="1400" dirty="0" err="1">
                <a:solidFill>
                  <a:srgbClr val="000000"/>
                </a:solidFill>
                <a:latin typeface="Times New Roman" panose="02020603050405020304" pitchFamily="18" charset="0"/>
              </a:rPr>
              <a:t>Ohm.m</a:t>
            </a:r>
            <a:r>
              <a:rPr lang="en-US" sz="1400" dirty="0">
                <a:solidFill>
                  <a:srgbClr val="000000"/>
                </a:solidFill>
                <a:latin typeface="Times New Roman" panose="02020603050405020304" pitchFamily="18" charset="0"/>
              </a:rPr>
              <a:t>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ROP - Rate of penetration, unit in meters per hour </a:t>
            </a:r>
          </a:p>
          <a:p>
            <a:pPr marL="285750" indent="-285750">
              <a:buFont typeface="Wingdings" panose="05000000000000000000" pitchFamily="2" charset="2"/>
              <a:buChar char="v"/>
            </a:pPr>
            <a:r>
              <a:rPr lang="en-US" sz="1400" dirty="0">
                <a:solidFill>
                  <a:srgbClr val="000000"/>
                </a:solidFill>
                <a:latin typeface="Times New Roman" panose="02020603050405020304" pitchFamily="18" charset="0"/>
              </a:rPr>
              <a:t>PHIF - Porosity, a unit equals to the percentage of pore space in a unit volume of rock. </a:t>
            </a:r>
          </a:p>
          <a:p>
            <a:pPr marL="285750" indent="-285750">
              <a:buFont typeface="Wingdings" panose="05000000000000000000" pitchFamily="2" charset="2"/>
              <a:buChar char="v"/>
            </a:pPr>
            <a:r>
              <a:rPr lang="en-GB" sz="1400" dirty="0">
                <a:solidFill>
                  <a:srgbClr val="000000"/>
                </a:solidFill>
                <a:latin typeface="Times New Roman" panose="02020603050405020304" pitchFamily="18" charset="0"/>
              </a:rPr>
              <a:t> SW - Water saturation </a:t>
            </a:r>
          </a:p>
          <a:p>
            <a:pPr marL="285750" indent="-285750">
              <a:buFont typeface="Wingdings" panose="05000000000000000000" pitchFamily="2" charset="2"/>
              <a:buChar char="v"/>
            </a:pPr>
            <a:r>
              <a:rPr lang="en-GB" sz="1400" dirty="0">
                <a:solidFill>
                  <a:srgbClr val="000000"/>
                </a:solidFill>
                <a:latin typeface="Times New Roman" panose="02020603050405020304" pitchFamily="18" charset="0"/>
              </a:rPr>
              <a:t>VSH - Shale Volume </a:t>
            </a:r>
            <a:endParaRPr lang="en-GB" sz="1400" dirty="0"/>
          </a:p>
        </p:txBody>
      </p:sp>
      <p:pic>
        <p:nvPicPr>
          <p:cNvPr id="17" name="Picture 16" descr="Graphical user interface, text, application&#10;&#10;Description automatically generated with medium confidence">
            <a:extLst>
              <a:ext uri="{FF2B5EF4-FFF2-40B4-BE49-F238E27FC236}">
                <a16:creationId xmlns:a16="http://schemas.microsoft.com/office/drawing/2014/main" id="{FCF0C3E6-A905-429B-0C8B-403098401EE2}"/>
              </a:ext>
            </a:extLst>
          </p:cNvPr>
          <p:cNvPicPr>
            <a:picLocks noChangeAspect="1"/>
          </p:cNvPicPr>
          <p:nvPr/>
        </p:nvPicPr>
        <p:blipFill>
          <a:blip r:embed="rId2"/>
          <a:stretch>
            <a:fillRect/>
          </a:stretch>
        </p:blipFill>
        <p:spPr>
          <a:xfrm>
            <a:off x="352876" y="3681273"/>
            <a:ext cx="11486248" cy="1585086"/>
          </a:xfrm>
          <a:prstGeom prst="rect">
            <a:avLst/>
          </a:prstGeom>
        </p:spPr>
      </p:pic>
      <p:sp>
        <p:nvSpPr>
          <p:cNvPr id="18" name="TextBox 17">
            <a:extLst>
              <a:ext uri="{FF2B5EF4-FFF2-40B4-BE49-F238E27FC236}">
                <a16:creationId xmlns:a16="http://schemas.microsoft.com/office/drawing/2014/main" id="{1162E2A7-130E-2511-05C8-70342026DF06}"/>
              </a:ext>
            </a:extLst>
          </p:cNvPr>
          <p:cNvSpPr txBox="1"/>
          <p:nvPr/>
        </p:nvSpPr>
        <p:spPr>
          <a:xfrm>
            <a:off x="2995127" y="5605361"/>
            <a:ext cx="5561045" cy="373224"/>
          </a:xfrm>
          <a:prstGeom prst="rect">
            <a:avLst/>
          </a:prstGeom>
          <a:noFill/>
        </p:spPr>
        <p:txBody>
          <a:bodyPr wrap="square" rtlCol="0">
            <a:spAutoFit/>
          </a:bodyPr>
          <a:lstStyle/>
          <a:p>
            <a:pPr algn="ctr"/>
            <a:r>
              <a:rPr lang="en-US" dirty="0"/>
              <a:t>Statistics of the original dataset</a:t>
            </a:r>
            <a:endParaRPr lang="en-GB" dirty="0"/>
          </a:p>
        </p:txBody>
      </p:sp>
    </p:spTree>
    <p:extLst>
      <p:ext uri="{BB962C8B-B14F-4D97-AF65-F5344CB8AC3E}">
        <p14:creationId xmlns:p14="http://schemas.microsoft.com/office/powerpoint/2010/main" val="352162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403B3C-DB21-459F-B1E7-17636D7FD6B6}"/>
              </a:ext>
            </a:extLst>
          </p:cNvPr>
          <p:cNvSpPr>
            <a:spLocks noGrp="1"/>
          </p:cNvSpPr>
          <p:nvPr>
            <p:ph type="body" sz="quarter" idx="10"/>
          </p:nvPr>
        </p:nvSpPr>
        <p:spPr/>
        <p:txBody>
          <a:bodyPr/>
          <a:lstStyle/>
          <a:p>
            <a:r>
              <a:rPr lang="en-US" dirty="0"/>
              <a:t>Data Exploration and Preparation</a:t>
            </a:r>
          </a:p>
        </p:txBody>
      </p:sp>
      <p:pic>
        <p:nvPicPr>
          <p:cNvPr id="2052" name="Picture 4">
            <a:extLst>
              <a:ext uri="{FF2B5EF4-FFF2-40B4-BE49-F238E27FC236}">
                <a16:creationId xmlns:a16="http://schemas.microsoft.com/office/drawing/2014/main" id="{69DD8778-9EFB-0F49-F6EB-12AEFAA25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685" y="1203649"/>
            <a:ext cx="5062630" cy="46279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EDA2C7D-D069-AA8E-81BD-12A1FB03A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00" y="2370094"/>
            <a:ext cx="4484366" cy="33868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5DBB2F-41DF-E158-E6DE-B09BBDB38862}"/>
              </a:ext>
            </a:extLst>
          </p:cNvPr>
          <p:cNvSpPr txBox="1"/>
          <p:nvPr/>
        </p:nvSpPr>
        <p:spPr>
          <a:xfrm>
            <a:off x="371710" y="1390261"/>
            <a:ext cx="5935784"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original dataset is called rawdata</a:t>
            </a:r>
          </a:p>
          <a:p>
            <a:pPr marL="285750" indent="-285750">
              <a:buFont typeface="Wingdings" panose="05000000000000000000" pitchFamily="2" charset="2"/>
              <a:buChar char="q"/>
            </a:pPr>
            <a:r>
              <a:rPr lang="en-US" sz="1600" dirty="0"/>
              <a:t>From boxplot, majority of the recorded data in all the features are negative. </a:t>
            </a:r>
          </a:p>
        </p:txBody>
      </p:sp>
      <p:sp>
        <p:nvSpPr>
          <p:cNvPr id="15" name="TextBox 14">
            <a:extLst>
              <a:ext uri="{FF2B5EF4-FFF2-40B4-BE49-F238E27FC236}">
                <a16:creationId xmlns:a16="http://schemas.microsoft.com/office/drawing/2014/main" id="{6CC377FE-3816-7BE9-CB0F-F6245937C53B}"/>
              </a:ext>
            </a:extLst>
          </p:cNvPr>
          <p:cNvSpPr txBox="1"/>
          <p:nvPr/>
        </p:nvSpPr>
        <p:spPr>
          <a:xfrm>
            <a:off x="828911" y="5831633"/>
            <a:ext cx="4041668" cy="338554"/>
          </a:xfrm>
          <a:prstGeom prst="rect">
            <a:avLst/>
          </a:prstGeom>
          <a:noFill/>
        </p:spPr>
        <p:txBody>
          <a:bodyPr wrap="square" rtlCol="0">
            <a:spAutoFit/>
          </a:bodyPr>
          <a:lstStyle/>
          <a:p>
            <a:pPr algn="ctr"/>
            <a:r>
              <a:rPr lang="en-US" sz="1600" dirty="0"/>
              <a:t>Boxplot of original dataset (rawdata)</a:t>
            </a:r>
            <a:endParaRPr lang="en-GB" sz="1600" dirty="0"/>
          </a:p>
        </p:txBody>
      </p:sp>
      <p:sp>
        <p:nvSpPr>
          <p:cNvPr id="16" name="TextBox 15">
            <a:extLst>
              <a:ext uri="{FF2B5EF4-FFF2-40B4-BE49-F238E27FC236}">
                <a16:creationId xmlns:a16="http://schemas.microsoft.com/office/drawing/2014/main" id="{4A8829EA-72E4-200C-8CFE-BE5A62B538DE}"/>
              </a:ext>
            </a:extLst>
          </p:cNvPr>
          <p:cNvSpPr txBox="1"/>
          <p:nvPr/>
        </p:nvSpPr>
        <p:spPr>
          <a:xfrm>
            <a:off x="7184166" y="5870282"/>
            <a:ext cx="4041668" cy="338554"/>
          </a:xfrm>
          <a:prstGeom prst="rect">
            <a:avLst/>
          </a:prstGeom>
          <a:noFill/>
        </p:spPr>
        <p:txBody>
          <a:bodyPr wrap="square" rtlCol="0">
            <a:spAutoFit/>
          </a:bodyPr>
          <a:lstStyle/>
          <a:p>
            <a:pPr algn="ctr"/>
            <a:r>
              <a:rPr lang="en-US" sz="1600" dirty="0"/>
              <a:t>Histplot of original dataset (rawdata)</a:t>
            </a:r>
            <a:endParaRPr lang="en-GB" sz="1600" dirty="0"/>
          </a:p>
        </p:txBody>
      </p:sp>
    </p:spTree>
    <p:extLst>
      <p:ext uri="{BB962C8B-B14F-4D97-AF65-F5344CB8AC3E}">
        <p14:creationId xmlns:p14="http://schemas.microsoft.com/office/powerpoint/2010/main" val="2232743427"/>
      </p:ext>
    </p:extLst>
  </p:cSld>
  <p:clrMapOvr>
    <a:masterClrMapping/>
  </p:clrMapOvr>
</p:sld>
</file>

<file path=ppt/theme/theme1.xml><?xml version="1.0" encoding="utf-8"?>
<a:theme xmlns:a="http://schemas.openxmlformats.org/drawingml/2006/main" name="Fra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UDSA5900_Template" id="{6D24A5AA-226B-4A04-8F31-2593E403756C}" vid="{89E1063A-FFA7-4D95-8F42-343C35BAE0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OUDSA5900_Template</Template>
  <TotalTime>8780</TotalTime>
  <Words>2642</Words>
  <Application>Microsoft Office PowerPoint</Application>
  <PresentationFormat>Widescreen</PresentationFormat>
  <Paragraphs>250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Corbel</vt:lpstr>
      <vt:lpstr>Times New Roman</vt:lpstr>
      <vt:lpstr>Wingdings</vt:lpstr>
      <vt:lpstr>Wingdings 2</vt:lpstr>
      <vt:lpstr>Frame</vt:lpstr>
      <vt:lpstr> Development of a Data-driven Model for Estimation of Reservoir Properties (Shale Volume, Porosity, And Fluid Saturations) Using Well Logs: A Case Study of the Volve Field; Norwegian North Sea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Great Project</dc:title>
  <dc:creator>Matthew Beattie</dc:creator>
  <cp:lastModifiedBy>Tetteh, Daniel</cp:lastModifiedBy>
  <cp:revision>49</cp:revision>
  <dcterms:created xsi:type="dcterms:W3CDTF">2021-03-06T21:40:40Z</dcterms:created>
  <dcterms:modified xsi:type="dcterms:W3CDTF">2022-07-20T16:39:55Z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https://d.docs.live.net/41d509ce3db0a387/Visualization Class/Lesson 8/Lesson 8.pptx</vt:lpwstr>
  </property>
</Properties>
</file>